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39.xml" ContentType="application/vnd.openxmlformats-officedocument.presentationml.slideLayou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2" r:id="rId2"/>
    <p:sldMasterId id="2147483809" r:id="rId3"/>
    <p:sldMasterId id="2147483821" r:id="rId4"/>
  </p:sldMasterIdLst>
  <p:notesMasterIdLst>
    <p:notesMasterId r:id="rId14"/>
  </p:notesMasterIdLst>
  <p:sldIdLst>
    <p:sldId id="316" r:id="rId5"/>
    <p:sldId id="403" r:id="rId6"/>
    <p:sldId id="411" r:id="rId7"/>
    <p:sldId id="412" r:id="rId8"/>
    <p:sldId id="413" r:id="rId9"/>
    <p:sldId id="414" r:id="rId10"/>
    <p:sldId id="416" r:id="rId11"/>
    <p:sldId id="417" r:id="rId12"/>
    <p:sldId id="461" r:id="rId13"/>
  </p:sldIdLst>
  <p:sldSz cx="12192000" cy="6858000"/>
  <p:notesSz cx="6797675" cy="992822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C1F9FF"/>
    <a:srgbClr val="CCFFCC"/>
    <a:srgbClr val="FFFFFF"/>
    <a:srgbClr val="0066CC"/>
    <a:srgbClr val="FF66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Styl Středně sytá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23" autoAdjust="0"/>
    <p:restoredTop sz="81741" autoAdjust="0"/>
  </p:normalViewPr>
  <p:slideViewPr>
    <p:cSldViewPr snapToGrid="0">
      <p:cViewPr varScale="1">
        <p:scale>
          <a:sx n="51" d="100"/>
          <a:sy n="51" d="100"/>
        </p:scale>
        <p:origin x="132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customXml" Target="../customXml/item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2"/>
            <a:ext cx="2946400" cy="49808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9688" y="2"/>
            <a:ext cx="2946400" cy="498086"/>
          </a:xfrm>
          <a:prstGeom prst="rect">
            <a:avLst/>
          </a:prstGeom>
        </p:spPr>
        <p:txBody>
          <a:bodyPr vert="horz" lIns="91440" tIns="45720" rIns="91440" bIns="45720" rtlCol="0"/>
          <a:lstStyle>
            <a:lvl1pPr algn="r">
              <a:defRPr sz="1200"/>
            </a:lvl1pPr>
          </a:lstStyle>
          <a:p>
            <a:fld id="{CF5EA722-FE5B-4FB2-B2DC-D95AE4839666}" type="datetimeFigureOut">
              <a:rPr lang="cs-CZ" smtClean="0"/>
              <a:t>14.02.2023</a:t>
            </a:fld>
            <a:endParaRPr lang="cs-CZ"/>
          </a:p>
        </p:txBody>
      </p:sp>
      <p:sp>
        <p:nvSpPr>
          <p:cNvPr id="4" name="Zástupný symbol pro obrázek snímku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452" y="4778130"/>
            <a:ext cx="5438775" cy="3909667"/>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30140"/>
            <a:ext cx="2946400" cy="498086"/>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9688" y="9430140"/>
            <a:ext cx="2946400" cy="498086"/>
          </a:xfrm>
          <a:prstGeom prst="rect">
            <a:avLst/>
          </a:prstGeom>
        </p:spPr>
        <p:txBody>
          <a:bodyPr vert="horz" lIns="91440" tIns="45720" rIns="91440" bIns="45720" rtlCol="0" anchor="b"/>
          <a:lstStyle>
            <a:lvl1pPr algn="r">
              <a:defRPr sz="1200"/>
            </a:lvl1pPr>
          </a:lstStyle>
          <a:p>
            <a:fld id="{9DC64B47-0C2E-4D29-9CDC-A9C8B156DD9B}" type="slidenum">
              <a:rPr lang="cs-CZ" smtClean="0"/>
              <a:t>‹#›</a:t>
            </a:fld>
            <a:endParaRPr lang="cs-CZ"/>
          </a:p>
        </p:txBody>
      </p:sp>
    </p:spTree>
    <p:extLst>
      <p:ext uri="{BB962C8B-B14F-4D97-AF65-F5344CB8AC3E}">
        <p14:creationId xmlns:p14="http://schemas.microsoft.com/office/powerpoint/2010/main" val="3640615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t>1</a:t>
            </a:fld>
            <a:endParaRPr lang="cs-CZ"/>
          </a:p>
        </p:txBody>
      </p:sp>
    </p:spTree>
    <p:extLst>
      <p:ext uri="{BB962C8B-B14F-4D97-AF65-F5344CB8AC3E}">
        <p14:creationId xmlns:p14="http://schemas.microsoft.com/office/powerpoint/2010/main" val="130630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Zasadit do kontextu konceptu bezpečného</a:t>
            </a:r>
            <a:r>
              <a:rPr lang="cs-CZ" baseline="0" dirty="0"/>
              <a:t> světa.</a:t>
            </a:r>
            <a:endParaRPr lang="cs-CZ" dirty="0"/>
          </a:p>
        </p:txBody>
      </p:sp>
      <p:sp>
        <p:nvSpPr>
          <p:cNvPr id="4" name="Zástupný symbol pro číslo snímku 3"/>
          <p:cNvSpPr>
            <a:spLocks noGrp="1"/>
          </p:cNvSpPr>
          <p:nvPr>
            <p:ph type="sldNum" sz="quarter" idx="10"/>
          </p:nvPr>
        </p:nvSpPr>
        <p:spPr/>
        <p:txBody>
          <a:bodyPr/>
          <a:lstStyle/>
          <a:p>
            <a:fld id="{E93B0FE2-E1E2-904A-9DC4-AE7CD282C974}" type="slidenum">
              <a:rPr lang="cs-CZ" smtClean="0">
                <a:solidFill>
                  <a:prstClr val="black"/>
                </a:solidFill>
              </a:rPr>
              <a:pPr/>
              <a:t>2</a:t>
            </a:fld>
            <a:endParaRPr lang="cs-CZ">
              <a:solidFill>
                <a:prstClr val="black"/>
              </a:solidFill>
            </a:endParaRPr>
          </a:p>
        </p:txBody>
      </p:sp>
    </p:spTree>
    <p:extLst>
      <p:ext uri="{BB962C8B-B14F-4D97-AF65-F5344CB8AC3E}">
        <p14:creationId xmlns:p14="http://schemas.microsoft.com/office/powerpoint/2010/main" val="1058202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3</a:t>
            </a:fld>
            <a:endParaRPr lang="cs-CZ">
              <a:solidFill>
                <a:prstClr val="black"/>
              </a:solidFill>
            </a:endParaRPr>
          </a:p>
        </p:txBody>
      </p:sp>
    </p:spTree>
    <p:extLst>
      <p:ext uri="{BB962C8B-B14F-4D97-AF65-F5344CB8AC3E}">
        <p14:creationId xmlns:p14="http://schemas.microsoft.com/office/powerpoint/2010/main" val="1902947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dirty="0"/>
              <a:t>INFORMACE PRO LEKTORA</a:t>
            </a:r>
            <a:r>
              <a:rPr lang="cs-CZ" sz="1200" b="1" baseline="0" dirty="0"/>
              <a:t> – srovnání mezi člověkem a stromem</a:t>
            </a:r>
            <a:endParaRPr lang="cs-CZ" sz="1200" b="1" dirty="0"/>
          </a:p>
          <a:p>
            <a:pPr marL="0" indent="0">
              <a:buFontTx/>
              <a:buNone/>
            </a:pPr>
            <a:r>
              <a:rPr lang="cs-CZ" sz="1200" b="0" dirty="0"/>
              <a:t>- STROM - Hluboké kořeny</a:t>
            </a:r>
            <a:r>
              <a:rPr lang="cs-CZ" sz="1200" b="0" baseline="0" dirty="0"/>
              <a:t>. ODOLNÝ ČLOVĚK – Pevně zakotvený ve svých názorech, prioritách, hodnotách, ve svém životním stylu, v životních rolích (pracovní role, rodičovská role), ve vztazích a ve svém sebevědomí.</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Pružnost / nezlomnost</a:t>
            </a:r>
            <a:r>
              <a:rPr lang="cs-CZ" sz="1200" b="0" baseline="0" dirty="0"/>
              <a:t>. ODOLNÝ ČLOVĚK – Umí ustát zátěžové situace (náhlé i dlouhodobé). Umí se v těchto situacích v sobě opřít o to pevné, co v něm je. Rány osudu ho nezlomí. </a:t>
            </a:r>
            <a:endParaRPr lang="cs-CZ" sz="1200" b="0" dirty="0"/>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Po</a:t>
            </a:r>
            <a:r>
              <a:rPr lang="cs-CZ" sz="1200" b="0" baseline="0" dirty="0"/>
              <a:t> nárazech větru se vrací zpět. ODOLNÝ ČLOVĚK – Dovede být nejen pevně zakotvený, ale také se umí přizpůsobit nenadálým situacím, aniž by přitom ztrácel svou vlastní tvář (např. příliš měnil názory). </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Zázemí jiným</a:t>
            </a:r>
            <a:r>
              <a:rPr lang="cs-CZ" sz="1200" b="0" baseline="0" dirty="0"/>
              <a:t> biologickým druhům. ODOLNÝ ČLOVĚK – Nestará se jen sám o sebe a svou nejbližší rodinu. Zajímá se a pokouší se přiměřeně pečovat svou širší rodinu, přátele, lidi v sousedství a místní komunitu. Není mu lhostejný společenský vývoj (cítí tzv. společenskou odpovědnost).</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Respekt</a:t>
            </a:r>
            <a:r>
              <a:rPr lang="cs-CZ" sz="1200" b="0" baseline="0" dirty="0"/>
              <a:t> ke koloběhu přírody. ODOLNÝ ČLOVĚK – Pokorně přijímá zejména v pozdějším věku fakt, že mu ubývají fyzické i psychické síly. V pracovní oblasti se dovede dobrovolně vzdát dosažených funkcí a dá prostor mladším. Na druhou stranu dovede přijmout nové výzvy, které před něj v život klade (např. role prarodiče). Například Jaro Křivohlavý, věhlasný český psycholog, odevzdal ve svých 65 letech na policii svůj řidičský průkaz, protože si začal všímat svých drobných nedostatků při řízení auta způsobených vyšším věkem. Tento psycholog ale ještě ve svých 75 letech dovedl sepsat několik knih, ze kterých čerpáme dodnes.</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baseline="0" dirty="0"/>
              <a:t>- </a:t>
            </a:r>
            <a:r>
              <a:rPr lang="cs-CZ" sz="1200" b="0" dirty="0"/>
              <a:t>STROM – Roste dál navzdory</a:t>
            </a:r>
            <a:r>
              <a:rPr lang="cs-CZ" sz="1200" b="0" baseline="0" dirty="0"/>
              <a:t> zraněním. ODOLNÝ ČLOVĚK – Dovede se tvořivě vyrovnat s ranami osudu a dále žije nepředstíraným plnohodnotným životem. Nové úkoly, které mu život přináší, bere jako výzvy, ke kterým se staví čelem.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s-CZ"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1" dirty="0"/>
              <a:t>INFORMACE PRO LEKTORA</a:t>
            </a:r>
            <a:r>
              <a:rPr lang="cs-CZ" sz="1200" b="1" baseline="0" dirty="0"/>
              <a:t> – co ještě platí o stromech (a někdy i o lidech)</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Strom</a:t>
            </a:r>
            <a:r>
              <a:rPr lang="cs-CZ" sz="1200" b="0" baseline="0" dirty="0"/>
              <a:t> je silnější v lese. (ODOLNÝ) ČLOVĚK – V jednotě je síla. Když na nějakou nesnáz není člověk na světě sám, hned se mu lépe zdolává. Totéž platí i o prožívání radosti.</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Spolupráce mezi stromy</a:t>
            </a:r>
            <a:r>
              <a:rPr lang="cs-CZ" sz="1200" b="0" baseline="0" dirty="0"/>
              <a:t>. (ODOLNÝ) ČLOVĚK – Je vědecky potvrzené, že se člověk jako biologický druh se dokázal mezi jinými biologickými druhy prosadit nejen kvůli své inteligenci, ale i pro svoji schopnost spolupráce. </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Každý strom</a:t>
            </a:r>
            <a:r>
              <a:rPr lang="cs-CZ" sz="1200" b="0" baseline="0" dirty="0"/>
              <a:t> je jiný. (ODOLNÝ) ČLOVĚK – </a:t>
            </a:r>
            <a:r>
              <a:rPr lang="cs-CZ" sz="1200" kern="0" dirty="0">
                <a:solidFill>
                  <a:schemeClr val="accent6">
                    <a:lumMod val="50000"/>
                  </a:schemeClr>
                </a:solidFill>
                <a:sym typeface="Calibri"/>
              </a:rPr>
              <a:t>Každý člověk je jiný a jde po odlišné</a:t>
            </a:r>
            <a:r>
              <a:rPr lang="cs-CZ" sz="1200" kern="0" baseline="0" dirty="0">
                <a:solidFill>
                  <a:schemeClr val="accent6">
                    <a:lumMod val="50000"/>
                  </a:schemeClr>
                </a:solidFill>
                <a:sym typeface="Calibri"/>
              </a:rPr>
              <a:t> životní cestě než jiní lidé</a:t>
            </a:r>
            <a:r>
              <a:rPr lang="cs-CZ" sz="1200" kern="0" dirty="0">
                <a:solidFill>
                  <a:schemeClr val="accent6">
                    <a:lumMod val="50000"/>
                  </a:schemeClr>
                </a:solidFill>
                <a:sym typeface="Calibri"/>
              </a:rPr>
              <a:t>. To vše člověka jedinečně formuje. Proto má také různé reakce na zátěžové situace</a:t>
            </a:r>
            <a:r>
              <a:rPr lang="cs-CZ" sz="1200" b="0" baseline="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cs-CZ" sz="1200" b="0" baseline="0"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4</a:t>
            </a:fld>
            <a:endParaRPr lang="cs-CZ">
              <a:solidFill>
                <a:prstClr val="black"/>
              </a:solidFill>
            </a:endParaRPr>
          </a:p>
        </p:txBody>
      </p:sp>
    </p:spTree>
    <p:extLst>
      <p:ext uri="{BB962C8B-B14F-4D97-AF65-F5344CB8AC3E}">
        <p14:creationId xmlns:p14="http://schemas.microsoft.com/office/powerpoint/2010/main" val="1934207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a:t>
            </a:r>
            <a:r>
              <a:rPr lang="cs-CZ" b="0" dirty="0"/>
              <a:t> Lektorský</a:t>
            </a:r>
            <a:r>
              <a:rPr lang="cs-CZ" b="0" baseline="0" dirty="0"/>
              <a:t> vstup – „Podívejte se na tento vrostlý strom. Je to přesně takový strom, o jakém jsme mluvili na minulém </a:t>
            </a:r>
            <a:r>
              <a:rPr lang="cs-CZ" b="0" baseline="0" dirty="0" err="1"/>
              <a:t>slidu</a:t>
            </a:r>
            <a:r>
              <a:rPr lang="cs-CZ" b="0" baseline="0" dirty="0"/>
              <a:t>. Pevný, odolný a nezlomný. Je to sto let stará lípa. V dalších částech této odborné přípravy budeme hledat cesty, jak se můžeme stát podobně pevnými, odolnými a nezlomnými lidmi. Napadá vás k tomu něco už teď při pouhém pohledu na tento strom?“</a:t>
            </a:r>
            <a:endParaRPr lang="cs-CZ" b="1"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5</a:t>
            </a:fld>
            <a:endParaRPr lang="cs-CZ">
              <a:solidFill>
                <a:prstClr val="black"/>
              </a:solidFill>
            </a:endParaRPr>
          </a:p>
        </p:txBody>
      </p:sp>
    </p:spTree>
    <p:extLst>
      <p:ext uri="{BB962C8B-B14F-4D97-AF65-F5344CB8AC3E}">
        <p14:creationId xmlns:p14="http://schemas.microsoft.com/office/powerpoint/2010/main" val="2799054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a:t>
            </a:r>
            <a:r>
              <a:rPr lang="cs-CZ" baseline="0" dirty="0"/>
              <a:t> Rozdejte všem účastníkům 1 list papíru. Na jednu polovinu strany si mají napsat co nejvíce svých osobních zdrojů a na druhou polovinu strany co nejvíce svých osobních zátěží. Na úkol dejte účastníkům 10 minut. Poté se doptejte přítomných účastníků: (1) co si napsali a (2) co pro ně bylo nové a objevné. </a:t>
            </a:r>
          </a:p>
          <a:p>
            <a:endParaRPr lang="cs-CZ" baseline="0" dirty="0"/>
          </a:p>
          <a:p>
            <a:r>
              <a:rPr lang="cs-CZ" b="1" baseline="0" dirty="0"/>
              <a:t>Časový limit:</a:t>
            </a:r>
            <a:r>
              <a:rPr lang="cs-CZ" baseline="0" dirty="0"/>
              <a:t> celkem maximálně 15 minut (10 minut práce ve dvojicích, 5 minut reflexe ve skupině)</a:t>
            </a:r>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6</a:t>
            </a:fld>
            <a:endParaRPr lang="cs-CZ">
              <a:solidFill>
                <a:prstClr val="black"/>
              </a:solidFill>
            </a:endParaRPr>
          </a:p>
        </p:txBody>
      </p:sp>
    </p:spTree>
    <p:extLst>
      <p:ext uri="{BB962C8B-B14F-4D97-AF65-F5344CB8AC3E}">
        <p14:creationId xmlns:p14="http://schemas.microsoft.com/office/powerpoint/2010/main" val="4151417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 </a:t>
            </a:r>
            <a:r>
              <a:rPr lang="cs-CZ" b="0" dirty="0"/>
              <a:t>Na</a:t>
            </a:r>
            <a:r>
              <a:rPr lang="cs-CZ" b="0" baseline="0" dirty="0"/>
              <a:t> tomto </a:t>
            </a:r>
            <a:r>
              <a:rPr lang="cs-CZ" b="0" baseline="0" dirty="0" err="1"/>
              <a:t>slidu</a:t>
            </a:r>
            <a:r>
              <a:rPr lang="cs-CZ" b="0" baseline="0" dirty="0"/>
              <a:t> rozvíjíme předchozí myšlenky o zdrojích a zátěžích. Jeho cílem hlubší porozumění možnostem, co nám naše zdroje mohou a nemohou dát. Rovněž se zde připravuje základ pro hledání nových zdrojů a pro přetváření zátěží na zdroje. </a:t>
            </a:r>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7</a:t>
            </a:fld>
            <a:endParaRPr lang="cs-CZ">
              <a:solidFill>
                <a:prstClr val="black"/>
              </a:solidFill>
            </a:endParaRPr>
          </a:p>
        </p:txBody>
      </p:sp>
    </p:spTree>
    <p:extLst>
      <p:ext uri="{BB962C8B-B14F-4D97-AF65-F5344CB8AC3E}">
        <p14:creationId xmlns:p14="http://schemas.microsoft.com/office/powerpoint/2010/main" val="811541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a:t>
            </a:r>
            <a:r>
              <a:rPr lang="cs-CZ" baseline="0" dirty="0"/>
              <a:t> Rozdejte všem účastníkům 1 list papíru. Na úkol dejte účastníkům 10 minut. Poté se doptejte přítomných účastníků: (1) co si napsali a (2) co pro ně bylo nové a objevné. </a:t>
            </a:r>
          </a:p>
          <a:p>
            <a:endParaRPr lang="cs-CZ" baseline="0" dirty="0"/>
          </a:p>
          <a:p>
            <a:r>
              <a:rPr lang="cs-CZ" b="1" baseline="0" dirty="0"/>
              <a:t>Časový limit:</a:t>
            </a:r>
            <a:r>
              <a:rPr lang="cs-CZ" baseline="0" dirty="0"/>
              <a:t> celkem maximálně 10 minut (5 minut práce ve dvojicích, 5 minut reflexe ve skupině)</a:t>
            </a:r>
            <a:endParaRPr lang="cs-CZ" dirty="0"/>
          </a:p>
          <a:p>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8</a:t>
            </a:fld>
            <a:endParaRPr lang="cs-CZ">
              <a:solidFill>
                <a:prstClr val="black"/>
              </a:solidFill>
            </a:endParaRPr>
          </a:p>
        </p:txBody>
      </p:sp>
    </p:spTree>
    <p:extLst>
      <p:ext uri="{BB962C8B-B14F-4D97-AF65-F5344CB8AC3E}">
        <p14:creationId xmlns:p14="http://schemas.microsoft.com/office/powerpoint/2010/main" val="1156858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9</a:t>
            </a:fld>
            <a:endParaRPr lang="cs-CZ">
              <a:solidFill>
                <a:prstClr val="black"/>
              </a:solidFill>
            </a:endParaRPr>
          </a:p>
        </p:txBody>
      </p:sp>
    </p:spTree>
    <p:extLst>
      <p:ext uri="{BB962C8B-B14F-4D97-AF65-F5344CB8AC3E}">
        <p14:creationId xmlns:p14="http://schemas.microsoft.com/office/powerpoint/2010/main" val="3401074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9F115DBF-A96F-4AEE-8E0A-96FC9FCF9147}"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81553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7E1F332-AF91-4503-9EEC-042B12F33455}"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39318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1FDD0AE3-FE4C-4428-8BF9-76B61D1D9D28}"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2665400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563F1870-3F47-45EC-83AA-D37340A41E9E}" type="datetime1">
              <a:rPr lang="cs-CZ" smtClean="0"/>
              <a:t>14.02.2023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047210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45135AD6-0CAD-4A5D-9CDB-36BDAF3D2B41}" type="datetime1">
              <a:rPr lang="cs-CZ" smtClean="0"/>
              <a:t>14.02.2023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763463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D834EA10-20B9-494F-AB0F-20638B7402CC}" type="datetime1">
              <a:rPr lang="cs-CZ" smtClean="0"/>
              <a:t>14.02.2023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3880904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736D4D6-331A-4CEF-B185-CD48E9272732}" type="datetime1">
              <a:rPr lang="cs-CZ" smtClean="0"/>
              <a:t>14.02.2023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4160254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D377319A-EE91-4CDD-8463-F580599B6079}" type="datetime1">
              <a:rPr lang="cs-CZ" smtClean="0"/>
              <a:t>14.02.2023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3578952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23002A2A-7AE5-4E99-99C0-5CF97E68C039}" type="datetime1">
              <a:rPr lang="cs-CZ" smtClean="0"/>
              <a:t>14.02.2023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152776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B41AAD2-5B4C-41B0-B5F7-EBCB3A75F1B5}"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4244820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204AE8A0-DD5E-4093-9F68-96F2670FE79D}"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3244830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AD277A9-B856-B340-A530-C17304BC147E}"/>
              </a:ext>
            </a:extLst>
          </p:cNvPr>
          <p:cNvSpPr>
            <a:spLocks noGrp="1"/>
          </p:cNvSpPr>
          <p:nvPr>
            <p:ph type="ctrTitle"/>
          </p:nvPr>
        </p:nvSpPr>
        <p:spPr>
          <a:xfrm>
            <a:off x="1522800" y="1122363"/>
            <a:ext cx="9144000" cy="2387600"/>
          </a:xfrm>
        </p:spPr>
        <p:txBody>
          <a:bodyPr anchor="b"/>
          <a:lstStyle>
            <a:lvl1pPr algn="ctr">
              <a:defRPr sz="6000"/>
            </a:lvl1pPr>
          </a:lstStyle>
          <a:p>
            <a:r>
              <a:rPr lang="cs-CZ" dirty="0"/>
              <a:t>Kliknutím lze upravit styl.</a:t>
            </a:r>
          </a:p>
        </p:txBody>
      </p:sp>
      <p:sp>
        <p:nvSpPr>
          <p:cNvPr id="3" name="Podnadpis 2">
            <a:extLst>
              <a:ext uri="{FF2B5EF4-FFF2-40B4-BE49-F238E27FC236}">
                <a16:creationId xmlns:a16="http://schemas.microsoft.com/office/drawing/2014/main" id="{5178F563-369C-5A4D-BE0B-E453AFC07151}"/>
              </a:ext>
            </a:extLst>
          </p:cNvPr>
          <p:cNvSpPr>
            <a:spLocks noGrp="1"/>
          </p:cNvSpPr>
          <p:nvPr>
            <p:ph type="subTitle" idx="1"/>
          </p:nvPr>
        </p:nvSpPr>
        <p:spPr>
          <a:xfrm>
            <a:off x="15228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ECB487DC-16D5-404C-8B81-2B28085180B7}"/>
              </a:ext>
            </a:extLst>
          </p:cNvPr>
          <p:cNvSpPr>
            <a:spLocks noGrp="1"/>
          </p:cNvSpPr>
          <p:nvPr>
            <p:ph type="dt" sz="half" idx="10"/>
          </p:nvPr>
        </p:nvSpPr>
        <p:spPr>
          <a:xfrm>
            <a:off x="648000" y="6356350"/>
            <a:ext cx="2743200" cy="365125"/>
          </a:xfrm>
          <a:prstGeom prst="rect">
            <a:avLst/>
          </a:prstGeom>
        </p:spPr>
        <p:txBody>
          <a:bodyPr/>
          <a:lstStyle/>
          <a:p>
            <a:fld id="{4E72FECD-1E72-FB41-8822-A3BE64C4A68B}"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2AAEDC41-B482-AA49-9E6E-DFAD509769A4}"/>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78FABB0B-0B4A-5745-B92C-630E3B24288A}"/>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3163125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47D094A-4C53-C04C-AB9D-79E70A3D497C}"/>
              </a:ext>
            </a:extLst>
          </p:cNvPr>
          <p:cNvSpPr>
            <a:spLocks noGrp="1"/>
          </p:cNvSpPr>
          <p:nvPr>
            <p:ph type="title"/>
          </p:nvPr>
        </p:nvSpPr>
        <p:spPr>
          <a:xfrm>
            <a:off x="648000" y="365125"/>
            <a:ext cx="10979426" cy="1325563"/>
          </a:xfrm>
        </p:spPr>
        <p:txBody>
          <a:bodyPr/>
          <a:lstStyle/>
          <a:p>
            <a:r>
              <a:rPr lang="cs-CZ" dirty="0"/>
              <a:t>Kliknutím lze upravit styl.</a:t>
            </a:r>
          </a:p>
        </p:txBody>
      </p:sp>
      <p:sp>
        <p:nvSpPr>
          <p:cNvPr id="3" name="Zástupný obsah 2">
            <a:extLst>
              <a:ext uri="{FF2B5EF4-FFF2-40B4-BE49-F238E27FC236}">
                <a16:creationId xmlns:a16="http://schemas.microsoft.com/office/drawing/2014/main" id="{19F18358-54B0-AF45-8ED9-AB51D8DFC7E0}"/>
              </a:ext>
            </a:extLst>
          </p:cNvPr>
          <p:cNvSpPr>
            <a:spLocks noGrp="1"/>
          </p:cNvSpPr>
          <p:nvPr>
            <p:ph idx="1"/>
          </p:nvPr>
        </p:nvSpPr>
        <p:spPr>
          <a:xfrm>
            <a:off x="648000" y="1825625"/>
            <a:ext cx="10979426" cy="4351338"/>
          </a:xfrm>
        </p:spPr>
        <p:txBody>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51237743-36B8-0949-B1C0-EA9411A6FEAE}"/>
              </a:ext>
            </a:extLst>
          </p:cNvPr>
          <p:cNvSpPr>
            <a:spLocks noGrp="1"/>
          </p:cNvSpPr>
          <p:nvPr>
            <p:ph type="dt" sz="half" idx="10"/>
          </p:nvPr>
        </p:nvSpPr>
        <p:spPr>
          <a:xfrm>
            <a:off x="648000" y="6356349"/>
            <a:ext cx="2743200" cy="365125"/>
          </a:xfrm>
          <a:prstGeom prst="rect">
            <a:avLst/>
          </a:prstGeom>
        </p:spPr>
        <p:txBody>
          <a:bodyPr/>
          <a:lstStyle/>
          <a:p>
            <a:fld id="{C6A972D7-40FB-7448-ABC9-75460B0AC77B}"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414FA544-CC97-034E-814C-AD089528040A}"/>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6" name="Zástupný symbol pro číslo snímku 5">
            <a:extLst>
              <a:ext uri="{FF2B5EF4-FFF2-40B4-BE49-F238E27FC236}">
                <a16:creationId xmlns:a16="http://schemas.microsoft.com/office/drawing/2014/main" id="{D180F2DB-CC55-C748-8335-7B96508BEB94}"/>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180470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4BF1471-C045-224D-9CE9-DFA1BBC2712C}"/>
              </a:ext>
            </a:extLst>
          </p:cNvPr>
          <p:cNvSpPr>
            <a:spLocks noGrp="1"/>
          </p:cNvSpPr>
          <p:nvPr>
            <p:ph type="title"/>
          </p:nvPr>
        </p:nvSpPr>
        <p:spPr>
          <a:xfrm>
            <a:off x="673200" y="1709738"/>
            <a:ext cx="10985776" cy="2852737"/>
          </a:xfrm>
        </p:spPr>
        <p:txBody>
          <a:bodyPr anchor="b"/>
          <a:lstStyle>
            <a:lvl1pPr>
              <a:defRPr sz="6000"/>
            </a:lvl1pPr>
          </a:lstStyle>
          <a:p>
            <a:r>
              <a:rPr lang="cs-CZ" dirty="0"/>
              <a:t>Kliknutím lze upravit styl.</a:t>
            </a:r>
          </a:p>
        </p:txBody>
      </p:sp>
      <p:sp>
        <p:nvSpPr>
          <p:cNvPr id="3" name="Zástupný text 2">
            <a:extLst>
              <a:ext uri="{FF2B5EF4-FFF2-40B4-BE49-F238E27FC236}">
                <a16:creationId xmlns:a16="http://schemas.microsoft.com/office/drawing/2014/main" id="{D376514C-6F82-4B44-A8F3-110BEDE0F75E}"/>
              </a:ext>
            </a:extLst>
          </p:cNvPr>
          <p:cNvSpPr>
            <a:spLocks noGrp="1"/>
          </p:cNvSpPr>
          <p:nvPr>
            <p:ph type="body" idx="1"/>
          </p:nvPr>
        </p:nvSpPr>
        <p:spPr>
          <a:xfrm>
            <a:off x="673200" y="4589463"/>
            <a:ext cx="1098577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3CAFA0E9-EAF8-F64E-9C03-8D5A46A5E3E2}"/>
              </a:ext>
            </a:extLst>
          </p:cNvPr>
          <p:cNvSpPr>
            <a:spLocks noGrp="1"/>
          </p:cNvSpPr>
          <p:nvPr>
            <p:ph type="dt" sz="half" idx="10"/>
          </p:nvPr>
        </p:nvSpPr>
        <p:spPr>
          <a:xfrm>
            <a:off x="673200" y="6356350"/>
            <a:ext cx="2743200" cy="365125"/>
          </a:xfrm>
          <a:prstGeom prst="rect">
            <a:avLst/>
          </a:prstGeom>
        </p:spPr>
        <p:txBody>
          <a:bodyPr/>
          <a:lstStyle/>
          <a:p>
            <a:fld id="{EBD6C130-4171-BE48-A595-58627B83BEDD}"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F4DDB7C0-52C0-FA4E-A59C-2F2162D7AAB7}"/>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5A27FA98-4ED8-1E42-B165-3ACEA9CF8A98}"/>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6888185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C97B83F-591C-6544-8C80-989527A087F2}"/>
              </a:ext>
            </a:extLst>
          </p:cNvPr>
          <p:cNvSpPr>
            <a:spLocks noGrp="1"/>
          </p:cNvSpPr>
          <p:nvPr>
            <p:ph type="title"/>
          </p:nvPr>
        </p:nvSpPr>
        <p:spPr/>
        <p:txBody>
          <a:bodyPr/>
          <a:lstStyle/>
          <a:p>
            <a:r>
              <a:rPr lang="cs-CZ" dirty="0"/>
              <a:t>Kliknutím lze upravit styl.</a:t>
            </a:r>
          </a:p>
        </p:txBody>
      </p:sp>
      <p:sp>
        <p:nvSpPr>
          <p:cNvPr id="3" name="Zástupný obsah 2">
            <a:extLst>
              <a:ext uri="{FF2B5EF4-FFF2-40B4-BE49-F238E27FC236}">
                <a16:creationId xmlns:a16="http://schemas.microsoft.com/office/drawing/2014/main" id="{EDFBE7A3-64A0-2141-A40E-BA5EA6ECD10B}"/>
              </a:ext>
            </a:extLst>
          </p:cNvPr>
          <p:cNvSpPr>
            <a:spLocks noGrp="1"/>
          </p:cNvSpPr>
          <p:nvPr>
            <p:ph sz="half" idx="1"/>
          </p:nvPr>
        </p:nvSpPr>
        <p:spPr>
          <a:xfrm>
            <a:off x="6480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9BE0F868-95BE-0947-9F25-44C905ADFCA2}"/>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93269BF5-50F6-1943-8EF1-B347D1D7BDCC}"/>
              </a:ext>
            </a:extLst>
          </p:cNvPr>
          <p:cNvSpPr>
            <a:spLocks noGrp="1"/>
          </p:cNvSpPr>
          <p:nvPr>
            <p:ph type="dt" sz="half" idx="10"/>
          </p:nvPr>
        </p:nvSpPr>
        <p:spPr>
          <a:xfrm>
            <a:off x="648000" y="6356350"/>
            <a:ext cx="2743200" cy="365125"/>
          </a:xfrm>
          <a:prstGeom prst="rect">
            <a:avLst/>
          </a:prstGeom>
        </p:spPr>
        <p:txBody>
          <a:bodyPr/>
          <a:lstStyle/>
          <a:p>
            <a:fld id="{1E71B4CC-30CC-C84D-B37C-1D78428F706F}" type="datetime1">
              <a:rPr lang="cs-CZ" smtClean="0">
                <a:solidFill>
                  <a:srgbClr val="000000">
                    <a:tint val="75000"/>
                  </a:srgbClr>
                </a:solidFill>
              </a:rPr>
              <a:pPr/>
              <a:t>14.02.2023</a:t>
            </a:fld>
            <a:endParaRPr lang="cs-CZ" dirty="0">
              <a:solidFill>
                <a:srgbClr val="000000">
                  <a:tint val="75000"/>
                </a:srgbClr>
              </a:solidFill>
            </a:endParaRPr>
          </a:p>
        </p:txBody>
      </p:sp>
      <p:sp>
        <p:nvSpPr>
          <p:cNvPr id="6" name="Zástupný symbol pro zápatí 5">
            <a:extLst>
              <a:ext uri="{FF2B5EF4-FFF2-40B4-BE49-F238E27FC236}">
                <a16:creationId xmlns:a16="http://schemas.microsoft.com/office/drawing/2014/main" id="{6F9F227D-6041-8B4C-9771-D402AC4F927A}"/>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8" name="Zástupný symbol pro číslo snímku 5">
            <a:extLst>
              <a:ext uri="{FF2B5EF4-FFF2-40B4-BE49-F238E27FC236}">
                <a16:creationId xmlns:a16="http://schemas.microsoft.com/office/drawing/2014/main" id="{228E6BE9-49C5-6343-8BEE-4A8282FC6BB5}"/>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25265480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F321208-0496-AE48-92ED-8FE9DAA30FB7}"/>
              </a:ext>
            </a:extLst>
          </p:cNvPr>
          <p:cNvSpPr>
            <a:spLocks noGrp="1"/>
          </p:cNvSpPr>
          <p:nvPr>
            <p:ph type="title"/>
          </p:nvPr>
        </p:nvSpPr>
        <p:spPr>
          <a:xfrm>
            <a:off x="648000"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A6D7D0D-5470-7F48-B7B2-A634FFC2D772}"/>
              </a:ext>
            </a:extLst>
          </p:cNvPr>
          <p:cNvSpPr>
            <a:spLocks noGrp="1"/>
          </p:cNvSpPr>
          <p:nvPr>
            <p:ph type="body" idx="1"/>
          </p:nvPr>
        </p:nvSpPr>
        <p:spPr>
          <a:xfrm>
            <a:off x="648000"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9717AAF6-02DE-F042-87BF-E61CB6C7FD0C}"/>
              </a:ext>
            </a:extLst>
          </p:cNvPr>
          <p:cNvSpPr>
            <a:spLocks noGrp="1"/>
          </p:cNvSpPr>
          <p:nvPr>
            <p:ph sz="half" idx="2"/>
          </p:nvPr>
        </p:nvSpPr>
        <p:spPr>
          <a:xfrm>
            <a:off x="648000"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B0F3AD56-C70B-7C48-8A70-8AEE002CDF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77FCD428-0BB3-F641-88ED-ABC421CBEC99}"/>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D73BFD8E-9D31-794A-BE6E-28ADEDE932C3}"/>
              </a:ext>
            </a:extLst>
          </p:cNvPr>
          <p:cNvSpPr>
            <a:spLocks noGrp="1"/>
          </p:cNvSpPr>
          <p:nvPr>
            <p:ph type="dt" sz="half" idx="10"/>
          </p:nvPr>
        </p:nvSpPr>
        <p:spPr>
          <a:xfrm>
            <a:off x="648000" y="6356350"/>
            <a:ext cx="2743200" cy="365125"/>
          </a:xfrm>
          <a:prstGeom prst="rect">
            <a:avLst/>
          </a:prstGeom>
        </p:spPr>
        <p:txBody>
          <a:bodyPr/>
          <a:lstStyle/>
          <a:p>
            <a:fld id="{25B4716E-3ED8-D545-8305-7D4911F0F6BA}" type="datetime1">
              <a:rPr lang="cs-CZ" smtClean="0">
                <a:solidFill>
                  <a:srgbClr val="000000">
                    <a:tint val="75000"/>
                  </a:srgbClr>
                </a:solidFill>
              </a:rPr>
              <a:pPr/>
              <a:t>14.02.2023</a:t>
            </a:fld>
            <a:endParaRPr lang="cs-CZ">
              <a:solidFill>
                <a:srgbClr val="000000">
                  <a:tint val="75000"/>
                </a:srgbClr>
              </a:solidFill>
            </a:endParaRPr>
          </a:p>
        </p:txBody>
      </p:sp>
      <p:sp>
        <p:nvSpPr>
          <p:cNvPr id="8" name="Zástupný symbol pro zápatí 7">
            <a:extLst>
              <a:ext uri="{FF2B5EF4-FFF2-40B4-BE49-F238E27FC236}">
                <a16:creationId xmlns:a16="http://schemas.microsoft.com/office/drawing/2014/main" id="{A13D24D3-B108-DF43-A3B2-8A6920D071E0}"/>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10" name="Zástupný symbol pro číslo snímku 5">
            <a:extLst>
              <a:ext uri="{FF2B5EF4-FFF2-40B4-BE49-F238E27FC236}">
                <a16:creationId xmlns:a16="http://schemas.microsoft.com/office/drawing/2014/main" id="{587817CD-2939-C443-8278-6232A37A5774}"/>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798575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8173AF-5781-6C45-B4AA-D8FED4193E3E}"/>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7CC8E6DD-BF8B-C04D-9C5B-84AF5CA8DCFA}"/>
              </a:ext>
            </a:extLst>
          </p:cNvPr>
          <p:cNvSpPr>
            <a:spLocks noGrp="1"/>
          </p:cNvSpPr>
          <p:nvPr>
            <p:ph type="dt" sz="half" idx="10"/>
          </p:nvPr>
        </p:nvSpPr>
        <p:spPr>
          <a:xfrm>
            <a:off x="648000" y="6356350"/>
            <a:ext cx="2743200" cy="365125"/>
          </a:xfrm>
          <a:prstGeom prst="rect">
            <a:avLst/>
          </a:prstGeom>
        </p:spPr>
        <p:txBody>
          <a:bodyPr/>
          <a:lstStyle/>
          <a:p>
            <a:fld id="{F02F33CD-EA7B-EA43-B9F2-E3A74D3A4D9F}" type="datetime1">
              <a:rPr lang="cs-CZ" smtClean="0">
                <a:solidFill>
                  <a:srgbClr val="000000">
                    <a:tint val="75000"/>
                  </a:srgbClr>
                </a:solidFill>
              </a:rPr>
              <a:pPr/>
              <a:t>14.02.2023</a:t>
            </a:fld>
            <a:endParaRPr lang="cs-CZ">
              <a:solidFill>
                <a:srgbClr val="000000">
                  <a:tint val="75000"/>
                </a:srgbClr>
              </a:solidFill>
            </a:endParaRPr>
          </a:p>
        </p:txBody>
      </p:sp>
      <p:sp>
        <p:nvSpPr>
          <p:cNvPr id="4" name="Zástupný symbol pro zápatí 3">
            <a:extLst>
              <a:ext uri="{FF2B5EF4-FFF2-40B4-BE49-F238E27FC236}">
                <a16:creationId xmlns:a16="http://schemas.microsoft.com/office/drawing/2014/main" id="{022ABB76-0B49-9242-ABA7-058A45DC3531}"/>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6" name="Zástupný symbol pro číslo snímku 5">
            <a:extLst>
              <a:ext uri="{FF2B5EF4-FFF2-40B4-BE49-F238E27FC236}">
                <a16:creationId xmlns:a16="http://schemas.microsoft.com/office/drawing/2014/main" id="{D9E7C415-DA57-DD4C-B655-74996FC6C8C4}"/>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6109736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D800CAC2-FBBA-BC4F-8A91-351E5A025DF6}"/>
              </a:ext>
            </a:extLst>
          </p:cNvPr>
          <p:cNvSpPr>
            <a:spLocks noGrp="1"/>
          </p:cNvSpPr>
          <p:nvPr>
            <p:ph type="dt" sz="half" idx="10"/>
          </p:nvPr>
        </p:nvSpPr>
        <p:spPr>
          <a:xfrm>
            <a:off x="648000" y="6356350"/>
            <a:ext cx="2743200" cy="365125"/>
          </a:xfrm>
          <a:prstGeom prst="rect">
            <a:avLst/>
          </a:prstGeom>
        </p:spPr>
        <p:txBody>
          <a:bodyPr/>
          <a:lstStyle/>
          <a:p>
            <a:fld id="{0DC6E06C-F1D6-5648-BEA0-76B0B02DE5F1}" type="datetime1">
              <a:rPr lang="cs-CZ" smtClean="0">
                <a:solidFill>
                  <a:srgbClr val="000000">
                    <a:tint val="75000"/>
                  </a:srgbClr>
                </a:solidFill>
              </a:rPr>
              <a:pPr/>
              <a:t>14.02.2023</a:t>
            </a:fld>
            <a:endParaRPr lang="cs-CZ">
              <a:solidFill>
                <a:srgbClr val="000000">
                  <a:tint val="75000"/>
                </a:srgbClr>
              </a:solidFill>
            </a:endParaRPr>
          </a:p>
        </p:txBody>
      </p:sp>
      <p:sp>
        <p:nvSpPr>
          <p:cNvPr id="3" name="Zástupný symbol pro zápatí 2">
            <a:extLst>
              <a:ext uri="{FF2B5EF4-FFF2-40B4-BE49-F238E27FC236}">
                <a16:creationId xmlns:a16="http://schemas.microsoft.com/office/drawing/2014/main" id="{ED221D91-ABB4-EE45-8816-6F48DA539076}"/>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5" name="Zástupný symbol pro číslo snímku 5">
            <a:extLst>
              <a:ext uri="{FF2B5EF4-FFF2-40B4-BE49-F238E27FC236}">
                <a16:creationId xmlns:a16="http://schemas.microsoft.com/office/drawing/2014/main" id="{E00ABDB3-A6E7-2241-A147-34B7B9CC8673}"/>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9006027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D473CC6-1246-B749-864B-7653371D84C8}"/>
              </a:ext>
            </a:extLst>
          </p:cNvPr>
          <p:cNvSpPr>
            <a:spLocks noGrp="1"/>
          </p:cNvSpPr>
          <p:nvPr>
            <p:ph type="title"/>
          </p:nvPr>
        </p:nvSpPr>
        <p:spPr>
          <a:xfrm>
            <a:off x="648000"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12F27222-7D78-A645-B057-50E239526D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A0061CF6-61BA-4B45-825E-276289E1AE2F}"/>
              </a:ext>
            </a:extLst>
          </p:cNvPr>
          <p:cNvSpPr>
            <a:spLocks noGrp="1"/>
          </p:cNvSpPr>
          <p:nvPr>
            <p:ph type="body" sz="half" idx="2"/>
          </p:nvPr>
        </p:nvSpPr>
        <p:spPr>
          <a:xfrm>
            <a:off x="648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5A2D11B-E227-0544-A9DB-0F59E3DDFF8C}"/>
              </a:ext>
            </a:extLst>
          </p:cNvPr>
          <p:cNvSpPr>
            <a:spLocks noGrp="1"/>
          </p:cNvSpPr>
          <p:nvPr>
            <p:ph type="dt" sz="half" idx="10"/>
          </p:nvPr>
        </p:nvSpPr>
        <p:spPr>
          <a:xfrm>
            <a:off x="648000" y="6356350"/>
            <a:ext cx="2743200" cy="365125"/>
          </a:xfrm>
          <a:prstGeom prst="rect">
            <a:avLst/>
          </a:prstGeom>
        </p:spPr>
        <p:txBody>
          <a:bodyPr/>
          <a:lstStyle/>
          <a:p>
            <a:fld id="{50B5FD3E-B57D-354C-B782-2DF547263C92}" type="datetime1">
              <a:rPr lang="cs-CZ" smtClean="0">
                <a:solidFill>
                  <a:srgbClr val="000000">
                    <a:tint val="75000"/>
                  </a:srgbClr>
                </a:solidFill>
              </a:rPr>
              <a:pPr/>
              <a:t>14.02.2023</a:t>
            </a:fld>
            <a:endParaRPr lang="cs-CZ">
              <a:solidFill>
                <a:srgbClr val="000000">
                  <a:tint val="75000"/>
                </a:srgbClr>
              </a:solidFill>
            </a:endParaRPr>
          </a:p>
        </p:txBody>
      </p:sp>
      <p:sp>
        <p:nvSpPr>
          <p:cNvPr id="6" name="Zástupný symbol pro zápatí 5">
            <a:extLst>
              <a:ext uri="{FF2B5EF4-FFF2-40B4-BE49-F238E27FC236}">
                <a16:creationId xmlns:a16="http://schemas.microsoft.com/office/drawing/2014/main" id="{F1F7CB9F-B0C7-0643-BA79-CFF6160CFB96}"/>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8" name="Zástupný symbol pro číslo snímku 5">
            <a:extLst>
              <a:ext uri="{FF2B5EF4-FFF2-40B4-BE49-F238E27FC236}">
                <a16:creationId xmlns:a16="http://schemas.microsoft.com/office/drawing/2014/main" id="{C0037CCB-F8FB-8A48-AD92-9870449230DB}"/>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6769583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5D93D03-C38C-7B4B-A843-8956A319A505}"/>
              </a:ext>
            </a:extLst>
          </p:cNvPr>
          <p:cNvSpPr>
            <a:spLocks noGrp="1"/>
          </p:cNvSpPr>
          <p:nvPr>
            <p:ph type="title"/>
          </p:nvPr>
        </p:nvSpPr>
        <p:spPr>
          <a:xfrm>
            <a:off x="648000"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41068AC1-89CD-374D-A090-6A825571F5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EC3E93CE-6D1A-0540-A84D-B248B3500204}"/>
              </a:ext>
            </a:extLst>
          </p:cNvPr>
          <p:cNvSpPr>
            <a:spLocks noGrp="1"/>
          </p:cNvSpPr>
          <p:nvPr>
            <p:ph type="body" sz="half" idx="2"/>
          </p:nvPr>
        </p:nvSpPr>
        <p:spPr>
          <a:xfrm>
            <a:off x="648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48CB789-C2AA-E14C-9919-1D26B4C00CDB}"/>
              </a:ext>
            </a:extLst>
          </p:cNvPr>
          <p:cNvSpPr>
            <a:spLocks noGrp="1"/>
          </p:cNvSpPr>
          <p:nvPr>
            <p:ph type="dt" sz="half" idx="10"/>
          </p:nvPr>
        </p:nvSpPr>
        <p:spPr>
          <a:xfrm>
            <a:off x="648000" y="6356350"/>
            <a:ext cx="2743200" cy="365125"/>
          </a:xfrm>
          <a:prstGeom prst="rect">
            <a:avLst/>
          </a:prstGeom>
        </p:spPr>
        <p:txBody>
          <a:bodyPr/>
          <a:lstStyle/>
          <a:p>
            <a:fld id="{C5E13988-DBCB-D744-A4E7-B79542CFFA41}" type="datetime1">
              <a:rPr lang="cs-CZ" smtClean="0">
                <a:solidFill>
                  <a:srgbClr val="000000">
                    <a:tint val="75000"/>
                  </a:srgbClr>
                </a:solidFill>
              </a:rPr>
              <a:pPr/>
              <a:t>14.02.2023</a:t>
            </a:fld>
            <a:endParaRPr lang="cs-CZ">
              <a:solidFill>
                <a:srgbClr val="000000">
                  <a:tint val="75000"/>
                </a:srgbClr>
              </a:solidFill>
            </a:endParaRPr>
          </a:p>
        </p:txBody>
      </p:sp>
      <p:sp>
        <p:nvSpPr>
          <p:cNvPr id="6" name="Zástupný symbol pro zápatí 5">
            <a:extLst>
              <a:ext uri="{FF2B5EF4-FFF2-40B4-BE49-F238E27FC236}">
                <a16:creationId xmlns:a16="http://schemas.microsoft.com/office/drawing/2014/main" id="{83723E0C-A692-AA4D-A4CA-619D6B13490B}"/>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8" name="Zástupný symbol pro číslo snímku 5">
            <a:extLst>
              <a:ext uri="{FF2B5EF4-FFF2-40B4-BE49-F238E27FC236}">
                <a16:creationId xmlns:a16="http://schemas.microsoft.com/office/drawing/2014/main" id="{4EC20064-E107-294C-A7E1-9046C285DAA2}"/>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4103363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E3BD7EE-2445-A949-8828-586BCF9F2C43}"/>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2A56447F-6070-B14D-A12B-36EBE5386784}"/>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9407008-C721-A84E-9626-E40308415FE0}"/>
              </a:ext>
            </a:extLst>
          </p:cNvPr>
          <p:cNvSpPr>
            <a:spLocks noGrp="1"/>
          </p:cNvSpPr>
          <p:nvPr>
            <p:ph type="dt" sz="half" idx="10"/>
          </p:nvPr>
        </p:nvSpPr>
        <p:spPr>
          <a:xfrm>
            <a:off x="648000" y="6356350"/>
            <a:ext cx="2743200" cy="365125"/>
          </a:xfrm>
          <a:prstGeom prst="rect">
            <a:avLst/>
          </a:prstGeom>
        </p:spPr>
        <p:txBody>
          <a:bodyPr/>
          <a:lstStyle/>
          <a:p>
            <a:fld id="{04C96FD7-A432-4746-854C-0B74EBBD8F67}"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9D8E526A-B29E-604A-8486-869B348B3283}"/>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5F6A71B3-D04E-6249-9E9C-8BA23925D693}"/>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32926152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2C6038F3-F8CD-474E-B20F-F83DBB70C228}"/>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4571C673-4974-6B47-A2C0-5D72D00607A0}"/>
              </a:ext>
            </a:extLst>
          </p:cNvPr>
          <p:cNvSpPr>
            <a:spLocks noGrp="1"/>
          </p:cNvSpPr>
          <p:nvPr>
            <p:ph type="body" orient="vert" idx="1"/>
          </p:nvPr>
        </p:nvSpPr>
        <p:spPr>
          <a:xfrm>
            <a:off x="6480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BA565C9-025B-4949-9695-982F17AFEAAB}"/>
              </a:ext>
            </a:extLst>
          </p:cNvPr>
          <p:cNvSpPr>
            <a:spLocks noGrp="1"/>
          </p:cNvSpPr>
          <p:nvPr>
            <p:ph type="dt" sz="half" idx="10"/>
          </p:nvPr>
        </p:nvSpPr>
        <p:spPr>
          <a:xfrm>
            <a:off x="648000" y="6356350"/>
            <a:ext cx="2743200" cy="365125"/>
          </a:xfrm>
          <a:prstGeom prst="rect">
            <a:avLst/>
          </a:prstGeom>
        </p:spPr>
        <p:txBody>
          <a:bodyPr/>
          <a:lstStyle/>
          <a:p>
            <a:fld id="{2FF3627A-21FC-434E-BF44-B9A9C5264816}" type="datetime1">
              <a:rPr lang="cs-CZ" smtClean="0">
                <a:solidFill>
                  <a:srgbClr val="000000">
                    <a:tint val="75000"/>
                  </a:srgbClr>
                </a:solidFill>
              </a:rPr>
              <a:pPr/>
              <a:t>14.02.2023</a:t>
            </a:fld>
            <a:endParaRPr lang="cs-CZ" dirty="0">
              <a:solidFill>
                <a:srgbClr val="000000">
                  <a:tint val="75000"/>
                </a:srgbClr>
              </a:solidFill>
            </a:endParaRPr>
          </a:p>
        </p:txBody>
      </p:sp>
      <p:sp>
        <p:nvSpPr>
          <p:cNvPr id="5" name="Zástupný symbol pro zápatí 4">
            <a:extLst>
              <a:ext uri="{FF2B5EF4-FFF2-40B4-BE49-F238E27FC236}">
                <a16:creationId xmlns:a16="http://schemas.microsoft.com/office/drawing/2014/main" id="{CD86DAFA-678B-F441-BC77-761335F355E4}"/>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E8D9D307-D5C4-7C40-95F9-10C32503581C}"/>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5018318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9011307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8955600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6384653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9045294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4711257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1757071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5267092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0803887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7597588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889068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664022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0306500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4482245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2301826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14991834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8143258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647453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1028351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6957394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0159514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0681293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74606467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Titel und Inhalt">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2057400"/>
            <a:ext cx="10515600" cy="4119563"/>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1844C0CB-7924-493B-A89A-E6841862BF1A}" type="datetimeFigureOut">
              <a:rPr lang="de-AT" smtClean="0">
                <a:solidFill>
                  <a:prstClr val="black">
                    <a:tint val="75000"/>
                  </a:prstClr>
                </a:solidFill>
              </a:rPr>
              <a:pPr/>
              <a:t>14.02.2023</a:t>
            </a:fld>
            <a:endParaRPr lang="de-AT">
              <a:solidFill>
                <a:prstClr val="black">
                  <a:tint val="75000"/>
                </a:prstClr>
              </a:solidFill>
            </a:endParaRPr>
          </a:p>
        </p:txBody>
      </p:sp>
      <p:sp>
        <p:nvSpPr>
          <p:cNvPr id="5" name="Footer Placeholder 4"/>
          <p:cNvSpPr>
            <a:spLocks noGrp="1"/>
          </p:cNvSpPr>
          <p:nvPr>
            <p:ph type="ftr" sz="quarter" idx="11"/>
          </p:nvPr>
        </p:nvSpPr>
        <p:spPr/>
        <p:txBody>
          <a:bodyPr/>
          <a:lstStyle/>
          <a:p>
            <a:endParaRPr lang="de-AT">
              <a:solidFill>
                <a:prstClr val="black">
                  <a:tint val="75000"/>
                </a:prstClr>
              </a:solidFill>
            </a:endParaRPr>
          </a:p>
        </p:txBody>
      </p:sp>
      <p:sp>
        <p:nvSpPr>
          <p:cNvPr id="6" name="Slide Number Placeholder 5"/>
          <p:cNvSpPr>
            <a:spLocks noGrp="1"/>
          </p:cNvSpPr>
          <p:nvPr>
            <p:ph type="sldNum" sz="quarter" idx="12"/>
          </p:nvPr>
        </p:nvSpPr>
        <p:spPr/>
        <p:txBody>
          <a:bodyPr/>
          <a:lstStyle/>
          <a:p>
            <a:fld id="{8AA15673-34D6-4462-ACCD-1E85D63D4BD9}" type="slidenum">
              <a:rPr lang="de-AT" smtClean="0">
                <a:solidFill>
                  <a:prstClr val="black">
                    <a:tint val="75000"/>
                  </a:prstClr>
                </a:solidFill>
              </a:rPr>
              <a:pPr/>
              <a:t>‹#›</a:t>
            </a:fld>
            <a:endParaRPr lang="de-AT">
              <a:solidFill>
                <a:prstClr val="black">
                  <a:tint val="75000"/>
                </a:prstClr>
              </a:solidFill>
            </a:endParaRPr>
          </a:p>
        </p:txBody>
      </p:sp>
    </p:spTree>
    <p:extLst>
      <p:ext uri="{BB962C8B-B14F-4D97-AF65-F5344CB8AC3E}">
        <p14:creationId xmlns:p14="http://schemas.microsoft.com/office/powerpoint/2010/main" val="1535799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2918A9-90D3-445D-949B-F43A3F0D3932}" type="datetime1">
              <a:rPr lang="cs-CZ" smtClean="0"/>
              <a:t>14.02.2023</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12385E-5E50-4197-ABE2-8FF55A4A0A5D}" type="slidenum">
              <a:rPr lang="cs-CZ" smtClean="0"/>
              <a:t>‹#›</a:t>
            </a:fld>
            <a:endParaRPr lang="cs-CZ"/>
          </a:p>
        </p:txBody>
      </p:sp>
    </p:spTree>
    <p:extLst>
      <p:ext uri="{BB962C8B-B14F-4D97-AF65-F5344CB8AC3E}">
        <p14:creationId xmlns:p14="http://schemas.microsoft.com/office/powerpoint/2010/main" val="3919262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7BDE18C3-C62E-E746-BEFE-C2078C2640D1}"/>
              </a:ext>
            </a:extLst>
          </p:cNvPr>
          <p:cNvSpPr>
            <a:spLocks noGrp="1"/>
          </p:cNvSpPr>
          <p:nvPr>
            <p:ph type="title"/>
          </p:nvPr>
        </p:nvSpPr>
        <p:spPr>
          <a:xfrm>
            <a:off x="648000" y="365125"/>
            <a:ext cx="10515600" cy="1325563"/>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72862522-D00E-0C4B-AB86-D3F1802930DB}"/>
              </a:ext>
            </a:extLst>
          </p:cNvPr>
          <p:cNvSpPr>
            <a:spLocks noGrp="1"/>
          </p:cNvSpPr>
          <p:nvPr>
            <p:ph type="body" idx="1"/>
          </p:nvPr>
        </p:nvSpPr>
        <p:spPr>
          <a:xfrm>
            <a:off x="648000" y="1825625"/>
            <a:ext cx="10515600" cy="4351338"/>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1AD9AB39-B66C-D34D-A457-BC0221FC2104}"/>
              </a:ext>
            </a:extLst>
          </p:cNvPr>
          <p:cNvSpPr>
            <a:spLocks noGrp="1"/>
          </p:cNvSpPr>
          <p:nvPr>
            <p:ph type="dt" sz="half" idx="2"/>
          </p:nvPr>
        </p:nvSpPr>
        <p:spPr>
          <a:xfrm>
            <a:off x="6480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9B356B-2686-4E4B-9D67-E15ED1BF0E7C}" type="datetime1">
              <a:rPr lang="cs-CZ" smtClean="0">
                <a:solidFill>
                  <a:srgbClr val="000000">
                    <a:tint val="75000"/>
                  </a:srgbClr>
                </a:solidFill>
              </a:rPr>
              <a:pPr/>
              <a:t>14.02.2023</a:t>
            </a:fld>
            <a:endParaRPr lang="cs-CZ">
              <a:solidFill>
                <a:srgbClr val="000000">
                  <a:tint val="75000"/>
                </a:srgbClr>
              </a:solidFill>
            </a:endParaRPr>
          </a:p>
        </p:txBody>
      </p:sp>
      <p:sp>
        <p:nvSpPr>
          <p:cNvPr id="6" name="Zástupný symbol pro číslo snímku 5">
            <a:extLst>
              <a:ext uri="{FF2B5EF4-FFF2-40B4-BE49-F238E27FC236}">
                <a16:creationId xmlns:a16="http://schemas.microsoft.com/office/drawing/2014/main" id="{C4CC47C4-E520-544B-9452-37F6FF611C40}"/>
              </a:ext>
            </a:extLst>
          </p:cNvPr>
          <p:cNvSpPr>
            <a:spLocks noGrp="1"/>
          </p:cNvSpPr>
          <p:nvPr>
            <p:ph type="sldNum" sz="quarter" idx="4"/>
          </p:nvPr>
        </p:nvSpPr>
        <p:spPr>
          <a:xfrm>
            <a:off x="9074426"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B6516-3674-DE4E-8561-51C7C0DA48A4}" type="slidenum">
              <a:rPr lang="cs-CZ" smtClean="0">
                <a:solidFill>
                  <a:srgbClr val="000000">
                    <a:tint val="75000"/>
                  </a:srgbClr>
                </a:solidFill>
              </a:rPr>
              <a:pPr/>
              <a:t>‹#›</a:t>
            </a:fld>
            <a:endParaRPr lang="cs-CZ" dirty="0">
              <a:solidFill>
                <a:srgbClr val="000000">
                  <a:tint val="75000"/>
                </a:srgbClr>
              </a:solidFill>
            </a:endParaRPr>
          </a:p>
        </p:txBody>
      </p:sp>
      <p:sp>
        <p:nvSpPr>
          <p:cNvPr id="15" name="Zástupný symbol pro zápatí 14">
            <a:extLst>
              <a:ext uri="{FF2B5EF4-FFF2-40B4-BE49-F238E27FC236}">
                <a16:creationId xmlns:a16="http://schemas.microsoft.com/office/drawing/2014/main" id="{7F832A9E-3B6C-874C-84F2-A415A0CADC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cs-CZ" dirty="0">
                <a:solidFill>
                  <a:srgbClr val="000000">
                    <a:tint val="75000"/>
                  </a:srgbClr>
                </a:solidFill>
              </a:rPr>
              <a:t>HZS ČR</a:t>
            </a:r>
          </a:p>
        </p:txBody>
      </p:sp>
    </p:spTree>
    <p:extLst>
      <p:ext uri="{BB962C8B-B14F-4D97-AF65-F5344CB8AC3E}">
        <p14:creationId xmlns:p14="http://schemas.microsoft.com/office/powerpoint/2010/main" val="4059043552"/>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507644906"/>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999421244"/>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www.mozkolam.cz/"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3.xml"/><Relationship Id="rId5" Type="http://schemas.openxmlformats.org/officeDocument/2006/relationships/hyperlink" Target="http://www.euro.cz/" TargetMode="External"/><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hyperlink" Target="mailto:tomas.adamek@jck.izscr.cz" TargetMode="External"/><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délník 8"/>
          <p:cNvSpPr/>
          <p:nvPr/>
        </p:nvSpPr>
        <p:spPr>
          <a:xfrm>
            <a:off x="2993721" y="333266"/>
            <a:ext cx="8931059" cy="954107"/>
          </a:xfrm>
          <a:prstGeom prst="rect">
            <a:avLst/>
          </a:prstGeom>
        </p:spPr>
        <p:txBody>
          <a:bodyPr wrap="square">
            <a:spAutoFit/>
          </a:bodyPr>
          <a:lstStyle/>
          <a:p>
            <a:pPr algn="r"/>
            <a:r>
              <a:rPr lang="cs-CZ" sz="2800" b="1" dirty="0">
                <a:solidFill>
                  <a:srgbClr val="002060"/>
                </a:solidFill>
              </a:rPr>
              <a:t>Školení pro Erasmus studenty</a:t>
            </a:r>
          </a:p>
          <a:p>
            <a:pPr algn="r"/>
            <a:r>
              <a:rPr lang="cs-CZ" sz="2800" dirty="0">
                <a:solidFill>
                  <a:srgbClr val="002060"/>
                </a:solidFill>
              </a:rPr>
              <a:t>České Budějovice, únor 2023</a:t>
            </a:r>
          </a:p>
        </p:txBody>
      </p:sp>
      <p:sp>
        <p:nvSpPr>
          <p:cNvPr id="6" name="Obdélník 5"/>
          <p:cNvSpPr/>
          <p:nvPr/>
        </p:nvSpPr>
        <p:spPr>
          <a:xfrm>
            <a:off x="144743" y="2404341"/>
            <a:ext cx="11920586" cy="2123658"/>
          </a:xfrm>
          <a:prstGeom prst="rect">
            <a:avLst/>
          </a:prstGeom>
        </p:spPr>
        <p:txBody>
          <a:bodyPr wrap="square">
            <a:spAutoFit/>
          </a:bodyPr>
          <a:lstStyle/>
          <a:p>
            <a:pPr algn="ctr"/>
            <a:r>
              <a:rPr lang="cs-CZ" sz="5400" b="1" dirty="0"/>
              <a:t>POSÍLENÍ ZDRAVÉ MYSLI SKRZE ROZVOJ ODOLNOSTI</a:t>
            </a:r>
          </a:p>
          <a:p>
            <a:pPr algn="ctr"/>
            <a:r>
              <a:rPr lang="cs-CZ" sz="2400" dirty="0">
                <a:solidFill>
                  <a:schemeClr val="bg1">
                    <a:lumMod val="65000"/>
                  </a:schemeClr>
                </a:solidFill>
              </a:rPr>
              <a:t>CO JE ODOLNOST, METAFORA STROMU, ŽIVOTNÍ ZDROJE A ZÁTĚŽE</a:t>
            </a:r>
          </a:p>
        </p:txBody>
      </p:sp>
      <p:sp>
        <p:nvSpPr>
          <p:cNvPr id="5" name="Obdélník 4"/>
          <p:cNvSpPr/>
          <p:nvPr/>
        </p:nvSpPr>
        <p:spPr>
          <a:xfrm>
            <a:off x="5399314" y="5623905"/>
            <a:ext cx="6792686" cy="830997"/>
          </a:xfrm>
          <a:prstGeom prst="rect">
            <a:avLst/>
          </a:prstGeom>
        </p:spPr>
        <p:txBody>
          <a:bodyPr wrap="square">
            <a:spAutoFit/>
          </a:bodyPr>
          <a:lstStyle/>
          <a:p>
            <a:r>
              <a:rPr lang="cs-CZ" sz="2000" dirty="0"/>
              <a:t>Mgr.</a:t>
            </a:r>
            <a:r>
              <a:rPr lang="cs-CZ" sz="2000" b="1" dirty="0"/>
              <a:t> </a:t>
            </a:r>
            <a:r>
              <a:rPr lang="cs-CZ" sz="2800" b="1" dirty="0"/>
              <a:t>Tomáš ADÁMEK </a:t>
            </a:r>
          </a:p>
          <a:p>
            <a:r>
              <a:rPr lang="cs-CZ" sz="2000" dirty="0">
                <a:solidFill>
                  <a:prstClr val="black"/>
                </a:solidFill>
              </a:rPr>
              <a:t>hasičský psycholog, psychoterapeut, vysokoškolský pedagog</a:t>
            </a:r>
            <a:endParaRPr lang="cs-CZ" sz="2000" dirty="0"/>
          </a:p>
        </p:txBody>
      </p:sp>
    </p:spTree>
    <p:extLst>
      <p:ext uri="{BB962C8B-B14F-4D97-AF65-F5344CB8AC3E}">
        <p14:creationId xmlns:p14="http://schemas.microsoft.com/office/powerpoint/2010/main" val="3919302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C6F6ADF8-BF84-3246-95F4-66D9404141FE}"/>
              </a:ext>
            </a:extLst>
          </p:cNvPr>
          <p:cNvSpPr/>
          <p:nvPr/>
        </p:nvSpPr>
        <p:spPr>
          <a:xfrm>
            <a:off x="6350" y="15032"/>
            <a:ext cx="12185650" cy="6842968"/>
          </a:xfrm>
          <a:prstGeom prst="rect">
            <a:avLst/>
          </a:prstGeom>
          <a:solidFill>
            <a:srgbClr val="14214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142142"/>
              </a:solidFill>
            </a:endParaRPr>
          </a:p>
        </p:txBody>
      </p:sp>
      <p:sp>
        <p:nvSpPr>
          <p:cNvPr id="13" name="Nadpis 1">
            <a:extLst>
              <a:ext uri="{FF2B5EF4-FFF2-40B4-BE49-F238E27FC236}">
                <a16:creationId xmlns:a16="http://schemas.microsoft.com/office/drawing/2014/main" id="{E2C71904-0B5A-4045-847B-E5378F3D3BEA}"/>
              </a:ext>
            </a:extLst>
          </p:cNvPr>
          <p:cNvSpPr txBox="1">
            <a:spLocks/>
          </p:cNvSpPr>
          <p:nvPr/>
        </p:nvSpPr>
        <p:spPr>
          <a:xfrm>
            <a:off x="6350" y="213528"/>
            <a:ext cx="12185650" cy="849744"/>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Po zátěžové situaci jsme vždy na křižovatce:</a:t>
            </a:r>
          </a:p>
        </p:txBody>
      </p:sp>
      <p:pic>
        <p:nvPicPr>
          <p:cNvPr id="4" name="Obrázek 3"/>
          <p:cNvPicPr>
            <a:picLocks noChangeAspect="1"/>
          </p:cNvPicPr>
          <p:nvPr/>
        </p:nvPicPr>
        <p:blipFill>
          <a:blip r:embed="rId3"/>
          <a:stretch>
            <a:fillRect/>
          </a:stretch>
        </p:blipFill>
        <p:spPr>
          <a:xfrm>
            <a:off x="2642335" y="1082823"/>
            <a:ext cx="6554401" cy="5160945"/>
          </a:xfrm>
          <a:prstGeom prst="rect">
            <a:avLst/>
          </a:prstGeom>
        </p:spPr>
      </p:pic>
      <p:sp>
        <p:nvSpPr>
          <p:cNvPr id="10" name="Podnadpis 2">
            <a:extLst>
              <a:ext uri="{FF2B5EF4-FFF2-40B4-BE49-F238E27FC236}">
                <a16:creationId xmlns:a16="http://schemas.microsoft.com/office/drawing/2014/main" id="{A0A40C56-7EF5-8443-B38C-213EADADE200}"/>
              </a:ext>
            </a:extLst>
          </p:cNvPr>
          <p:cNvSpPr txBox="1">
            <a:spLocks/>
          </p:cNvSpPr>
          <p:nvPr/>
        </p:nvSpPr>
        <p:spPr>
          <a:xfrm>
            <a:off x="6816103" y="6219825"/>
            <a:ext cx="2419350" cy="31322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r"/>
            <a:r>
              <a:rPr lang="cs-CZ" sz="1400" dirty="0">
                <a:solidFill>
                  <a:prstClr val="white"/>
                </a:solidFill>
                <a:latin typeface="Arial" panose="020B0604020202020204" pitchFamily="34" charset="0"/>
                <a:cs typeface="Arial" panose="020B0604020202020204" pitchFamily="34" charset="0"/>
                <a:hlinkClick r:id="rId4"/>
              </a:rPr>
              <a:t>www.mozkolam.cz</a:t>
            </a:r>
            <a:r>
              <a:rPr lang="cs-CZ" sz="1400" dirty="0">
                <a:solidFill>
                  <a:prstClr val="white"/>
                </a:solidFill>
                <a:latin typeface="Arial" panose="020B0604020202020204" pitchFamily="34" charset="0"/>
                <a:cs typeface="Arial" panose="020B0604020202020204" pitchFamily="34" charset="0"/>
              </a:rPr>
              <a:t> </a:t>
            </a:r>
            <a:endParaRPr lang="cs-CZ" sz="2000" dirty="0">
              <a:solidFill>
                <a:prstClr val="white"/>
              </a:solidFill>
              <a:latin typeface="Arial" panose="020B0604020202020204" pitchFamily="34" charset="0"/>
              <a:cs typeface="Arial" panose="020B0604020202020204" pitchFamily="34" charset="0"/>
            </a:endParaRPr>
          </a:p>
        </p:txBody>
      </p:sp>
      <p:sp>
        <p:nvSpPr>
          <p:cNvPr id="14" name="Podnadpis 2">
            <a:extLst>
              <a:ext uri="{FF2B5EF4-FFF2-40B4-BE49-F238E27FC236}">
                <a16:creationId xmlns:a16="http://schemas.microsoft.com/office/drawing/2014/main" id="{A0A40C56-7EF5-8443-B38C-213EADADE200}"/>
              </a:ext>
            </a:extLst>
          </p:cNvPr>
          <p:cNvSpPr txBox="1">
            <a:spLocks/>
          </p:cNvSpPr>
          <p:nvPr/>
        </p:nvSpPr>
        <p:spPr>
          <a:xfrm>
            <a:off x="6809240" y="3922175"/>
            <a:ext cx="2387495" cy="2321593"/>
          </a:xfrm>
          <a:prstGeom prst="rect">
            <a:avLst/>
          </a:prstGeom>
        </p:spPr>
        <p:txBody>
          <a:bodyPr vert="horz" lIns="91440" tIns="45720" rIns="91440" bIns="45720" rtlCol="0" anchor="t">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cs-CZ" b="1" dirty="0">
                <a:solidFill>
                  <a:srgbClr val="C00000"/>
                </a:solidFill>
                <a:latin typeface="Arial" panose="020B0604020202020204" pitchFamily="34" charset="0"/>
                <a:cs typeface="Arial" panose="020B0604020202020204" pitchFamily="34" charset="0"/>
              </a:rPr>
              <a:t>Život ve stresu</a:t>
            </a:r>
          </a:p>
          <a:p>
            <a:pPr algn="ctr"/>
            <a:r>
              <a:rPr lang="cs-CZ" b="1" dirty="0">
                <a:solidFill>
                  <a:srgbClr val="C00000"/>
                </a:solidFill>
                <a:latin typeface="Arial" panose="020B0604020202020204" pitchFamily="34" charset="0"/>
                <a:cs typeface="Arial" panose="020B0604020202020204" pitchFamily="34" charset="0"/>
              </a:rPr>
              <a:t>Syndrom vyhoření</a:t>
            </a:r>
          </a:p>
          <a:p>
            <a:pPr algn="ctr"/>
            <a:r>
              <a:rPr lang="cs-CZ" b="1" dirty="0">
                <a:solidFill>
                  <a:srgbClr val="C00000"/>
                </a:solidFill>
                <a:latin typeface="Arial" panose="020B0604020202020204" pitchFamily="34" charset="0"/>
                <a:cs typeface="Arial" panose="020B0604020202020204" pitchFamily="34" charset="0"/>
              </a:rPr>
              <a:t>Morální zranění</a:t>
            </a:r>
          </a:p>
          <a:p>
            <a:pPr algn="ctr"/>
            <a:r>
              <a:rPr lang="cs-CZ" b="1" dirty="0">
                <a:solidFill>
                  <a:srgbClr val="C00000"/>
                </a:solidFill>
                <a:latin typeface="Arial" panose="020B0604020202020204" pitchFamily="34" charset="0"/>
                <a:cs typeface="Arial" panose="020B0604020202020204" pitchFamily="34" charset="0"/>
              </a:rPr>
              <a:t>Vyčerpání</a:t>
            </a:r>
          </a:p>
          <a:p>
            <a:pPr algn="ctr"/>
            <a:r>
              <a:rPr lang="cs-CZ" b="1" dirty="0">
                <a:solidFill>
                  <a:srgbClr val="C00000"/>
                </a:solidFill>
                <a:latin typeface="Arial" panose="020B0604020202020204" pitchFamily="34" charset="0"/>
                <a:cs typeface="Arial" panose="020B0604020202020204" pitchFamily="34" charset="0"/>
              </a:rPr>
              <a:t>Trauma</a:t>
            </a:r>
          </a:p>
        </p:txBody>
      </p:sp>
      <p:pic>
        <p:nvPicPr>
          <p:cNvPr id="7" name="Obrázek 6"/>
          <p:cNvPicPr>
            <a:picLocks noChangeAspect="1"/>
          </p:cNvPicPr>
          <p:nvPr/>
        </p:nvPicPr>
        <p:blipFill>
          <a:blip r:embed="rId5"/>
          <a:stretch>
            <a:fillRect/>
          </a:stretch>
        </p:blipFill>
        <p:spPr>
          <a:xfrm>
            <a:off x="6825283" y="3112681"/>
            <a:ext cx="809494" cy="809494"/>
          </a:xfrm>
          <a:prstGeom prst="rect">
            <a:avLst/>
          </a:prstGeom>
        </p:spPr>
      </p:pic>
      <p:pic>
        <p:nvPicPr>
          <p:cNvPr id="15" name="Obrázek 14"/>
          <p:cNvPicPr>
            <a:picLocks noChangeAspect="1"/>
          </p:cNvPicPr>
          <p:nvPr/>
        </p:nvPicPr>
        <p:blipFill>
          <a:blip r:embed="rId6"/>
          <a:stretch>
            <a:fillRect/>
          </a:stretch>
        </p:blipFill>
        <p:spPr>
          <a:xfrm>
            <a:off x="4221163" y="3124942"/>
            <a:ext cx="803609" cy="803609"/>
          </a:xfrm>
          <a:prstGeom prst="rect">
            <a:avLst/>
          </a:prstGeom>
        </p:spPr>
      </p:pic>
      <p:sp>
        <p:nvSpPr>
          <p:cNvPr id="16" name="Podnadpis 2">
            <a:extLst>
              <a:ext uri="{FF2B5EF4-FFF2-40B4-BE49-F238E27FC236}">
                <a16:creationId xmlns:a16="http://schemas.microsoft.com/office/drawing/2014/main" id="{A0A40C56-7EF5-8443-B38C-213EADADE200}"/>
              </a:ext>
            </a:extLst>
          </p:cNvPr>
          <p:cNvSpPr txBox="1">
            <a:spLocks/>
          </p:cNvSpPr>
          <p:nvPr/>
        </p:nvSpPr>
        <p:spPr>
          <a:xfrm>
            <a:off x="2642335" y="3948102"/>
            <a:ext cx="2377478" cy="2291394"/>
          </a:xfrm>
          <a:prstGeom prst="rect">
            <a:avLst/>
          </a:prstGeom>
        </p:spPr>
        <p:txBody>
          <a:bodyPr vert="horz" lIns="91440" tIns="45720" rIns="91440" bIns="45720" rtlCol="0" anchor="t">
            <a:normAutofit fontScale="85000"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cs-CZ" b="1" dirty="0">
                <a:solidFill>
                  <a:srgbClr val="70AD47">
                    <a:lumMod val="50000"/>
                  </a:srgbClr>
                </a:solidFill>
                <a:latin typeface="Arial" panose="020B0604020202020204" pitchFamily="34" charset="0"/>
                <a:cs typeface="Arial" panose="020B0604020202020204" pitchFamily="34" charset="0"/>
              </a:rPr>
              <a:t>Zvládání stresu</a:t>
            </a:r>
          </a:p>
          <a:p>
            <a:pPr algn="ctr"/>
            <a:r>
              <a:rPr lang="cs-CZ" b="1" dirty="0">
                <a:solidFill>
                  <a:srgbClr val="70AD47">
                    <a:lumMod val="50000"/>
                  </a:srgbClr>
                </a:solidFill>
                <a:latin typeface="Arial" panose="020B0604020202020204" pitchFamily="34" charset="0"/>
                <a:cs typeface="Arial" panose="020B0604020202020204" pitchFamily="34" charset="0"/>
              </a:rPr>
              <a:t>Posilování odolnosti</a:t>
            </a:r>
          </a:p>
          <a:p>
            <a:pPr algn="ctr"/>
            <a:r>
              <a:rPr lang="cs-CZ" b="1" dirty="0">
                <a:solidFill>
                  <a:srgbClr val="70AD47">
                    <a:lumMod val="50000"/>
                  </a:srgbClr>
                </a:solidFill>
                <a:latin typeface="Arial" panose="020B0604020202020204" pitchFamily="34" charset="0"/>
                <a:cs typeface="Arial" panose="020B0604020202020204" pitchFamily="34" charset="0"/>
              </a:rPr>
              <a:t>Osobní integrita, koherence</a:t>
            </a:r>
          </a:p>
          <a:p>
            <a:pPr algn="ctr"/>
            <a:r>
              <a:rPr lang="cs-CZ" b="1" dirty="0">
                <a:solidFill>
                  <a:srgbClr val="70AD47">
                    <a:lumMod val="50000"/>
                  </a:srgbClr>
                </a:solidFill>
                <a:latin typeface="Arial" panose="020B0604020202020204" pitchFamily="34" charset="0"/>
                <a:cs typeface="Arial" panose="020B0604020202020204" pitchFamily="34" charset="0"/>
              </a:rPr>
              <a:t>Posttraumatický rozvoj</a:t>
            </a:r>
          </a:p>
        </p:txBody>
      </p:sp>
    </p:spTree>
    <p:extLst>
      <p:ext uri="{BB962C8B-B14F-4D97-AF65-F5344CB8AC3E}">
        <p14:creationId xmlns:p14="http://schemas.microsoft.com/office/powerpoint/2010/main" val="230706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284814" y="1088594"/>
            <a:ext cx="11611732" cy="1585049"/>
          </a:xfrm>
          <a:prstGeom prst="rect">
            <a:avLst/>
          </a:prstGeom>
          <a:solidFill>
            <a:schemeClr val="bg1">
              <a:lumMod val="95000"/>
            </a:schemeClr>
          </a:solidFill>
        </p:spPr>
        <p:txBody>
          <a:bodyPr wrap="square">
            <a:spAutoFit/>
          </a:bodyPr>
          <a:lstStyle/>
          <a:p>
            <a:pPr algn="just"/>
            <a:r>
              <a:rPr lang="cs-CZ" sz="3600" b="1" dirty="0">
                <a:solidFill>
                  <a:prstClr val="black"/>
                </a:solidFill>
              </a:rPr>
              <a:t>MÝTUS O ODOLNOSTI</a:t>
            </a:r>
          </a:p>
          <a:p>
            <a:pPr algn="just"/>
            <a:endParaRPr lang="cs-CZ" sz="500" i="1" dirty="0">
              <a:solidFill>
                <a:prstClr val="black"/>
              </a:solidFill>
            </a:endParaRPr>
          </a:p>
          <a:p>
            <a:pPr algn="just"/>
            <a:r>
              <a:rPr lang="cs-CZ" sz="2800" i="1" dirty="0">
                <a:solidFill>
                  <a:srgbClr val="70AD47">
                    <a:lumMod val="50000"/>
                  </a:srgbClr>
                </a:solidFill>
              </a:rPr>
              <a:t>„Odolní lidé jsou výjimeční, nezažívají silné emoce a za každých okolností si zachovávají chladnou hlavu.“</a:t>
            </a:r>
            <a:r>
              <a:rPr lang="cs-CZ" sz="2800" dirty="0">
                <a:solidFill>
                  <a:srgbClr val="002060"/>
                </a:solidFill>
              </a:rPr>
              <a:t> </a:t>
            </a:r>
            <a:r>
              <a:rPr lang="cs-CZ" sz="2800" dirty="0">
                <a:solidFill>
                  <a:prstClr val="black"/>
                </a:solidFill>
              </a:rPr>
              <a:t> </a:t>
            </a:r>
          </a:p>
        </p:txBody>
      </p:sp>
      <p:sp>
        <p:nvSpPr>
          <p:cNvPr id="4" name="TextovéPole 3"/>
          <p:cNvSpPr txBox="1"/>
          <p:nvPr/>
        </p:nvSpPr>
        <p:spPr>
          <a:xfrm>
            <a:off x="-10635" y="0"/>
            <a:ext cx="12202635" cy="769441"/>
          </a:xfrm>
          <a:prstGeom prst="rect">
            <a:avLst/>
          </a:prstGeom>
          <a:noFill/>
        </p:spPr>
        <p:txBody>
          <a:bodyPr wrap="square" rtlCol="0">
            <a:spAutoFit/>
          </a:bodyPr>
          <a:lstStyle/>
          <a:p>
            <a:r>
              <a:rPr lang="cs-CZ" sz="4400" b="1" dirty="0">
                <a:solidFill>
                  <a:prstClr val="black"/>
                </a:solidFill>
              </a:rPr>
              <a:t>UVEDENÍ DO TÉMATU</a:t>
            </a:r>
          </a:p>
        </p:txBody>
      </p:sp>
      <p:sp>
        <p:nvSpPr>
          <p:cNvPr id="29" name="Obdélník 28"/>
          <p:cNvSpPr/>
          <p:nvPr/>
        </p:nvSpPr>
        <p:spPr>
          <a:xfrm>
            <a:off x="284814" y="2843168"/>
            <a:ext cx="11611732" cy="3514808"/>
          </a:xfrm>
          <a:prstGeom prst="rect">
            <a:avLst/>
          </a:prstGeom>
          <a:solidFill>
            <a:schemeClr val="bg1"/>
          </a:solidFill>
        </p:spPr>
        <p:txBody>
          <a:bodyPr wrap="square">
            <a:spAutoFit/>
          </a:bodyPr>
          <a:lstStyle/>
          <a:p>
            <a:pPr>
              <a:lnSpc>
                <a:spcPct val="90000"/>
              </a:lnSpc>
              <a:buClr>
                <a:srgbClr val="99CB38"/>
              </a:buClr>
              <a:buSzPts val="2000"/>
              <a:defRPr/>
            </a:pPr>
            <a:r>
              <a:rPr lang="cs-CZ" sz="3200" b="1" kern="0" dirty="0">
                <a:solidFill>
                  <a:prstClr val="black"/>
                </a:solidFill>
                <a:sym typeface="Calibri"/>
              </a:rPr>
              <a:t>JAKÁ JE VŠAK </a:t>
            </a:r>
            <a:r>
              <a:rPr lang="en-US" sz="3200" b="1" kern="0" dirty="0">
                <a:solidFill>
                  <a:prstClr val="black"/>
                </a:solidFill>
                <a:sym typeface="Calibri"/>
              </a:rPr>
              <a:t>REALITA</a:t>
            </a:r>
            <a:endParaRPr lang="en-US" sz="3200" kern="0" dirty="0">
              <a:solidFill>
                <a:prstClr val="black"/>
              </a:solidFill>
              <a:sym typeface="Calibri"/>
            </a:endParaRPr>
          </a:p>
          <a:p>
            <a:pPr marL="485776" lvl="1" indent="-285750" algn="just">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Většina lidí je odolná, i když se mírou odolnosti mezi sebou lišíme.</a:t>
            </a:r>
          </a:p>
          <a:p>
            <a:pPr marL="485776" lvl="1" indent="-285750" algn="just">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Odolní lidé prožívají emoce odpovídající zátěžové situaci a zpočátku si nemusí zachovat chladnou hlavu.</a:t>
            </a:r>
          </a:p>
          <a:p>
            <a:pPr marL="485776" lvl="1" indent="-285750" algn="just">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Po odeznění prvotního šoku jsou odolní lidé schopni využívat různé strategie pro zvládání stresu.</a:t>
            </a:r>
          </a:p>
          <a:p>
            <a:pPr marL="485776" lvl="1" indent="-285750" algn="just">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Odolní lidé umějí zapojit krizi do svého života. </a:t>
            </a:r>
            <a:endParaRPr lang="cs-CZ" sz="2400" dirty="0">
              <a:solidFill>
                <a:prstClr val="black"/>
              </a:solidFill>
            </a:endParaRPr>
          </a:p>
          <a:p>
            <a:pPr algn="just"/>
            <a:endParaRPr lang="cs-CZ" sz="2800" dirty="0">
              <a:solidFill>
                <a:prstClr val="black"/>
              </a:solidFill>
            </a:endParaRPr>
          </a:p>
          <a:p>
            <a:pPr algn="r"/>
            <a:r>
              <a:rPr lang="cs-CZ" sz="1600" b="1" dirty="0">
                <a:solidFill>
                  <a:prstClr val="black"/>
                </a:solidFill>
              </a:rPr>
              <a:t>Zdroj</a:t>
            </a:r>
            <a:r>
              <a:rPr lang="cs-CZ" sz="1600" dirty="0">
                <a:solidFill>
                  <a:prstClr val="black"/>
                </a:solidFill>
              </a:rPr>
              <a:t>: </a:t>
            </a:r>
            <a:r>
              <a:rPr lang="pl-PL" sz="1600" dirty="0">
                <a:solidFill>
                  <a:prstClr val="black"/>
                </a:solidFill>
              </a:rPr>
              <a:t>Pracovní skupina hasičských psychologů pro psychosociální pomoc pod vedením psychologického pracoviště MV-GŘ HZS ČR</a:t>
            </a:r>
            <a:endParaRPr lang="cs-CZ" sz="2400" dirty="0">
              <a:solidFill>
                <a:prstClr val="black"/>
              </a:solidFill>
            </a:endParaRPr>
          </a:p>
        </p:txBody>
      </p:sp>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7236" y="-1"/>
            <a:ext cx="1514764" cy="1365445"/>
          </a:xfrm>
          <a:prstGeom prst="rect">
            <a:avLst/>
          </a:prstGeom>
        </p:spPr>
      </p:pic>
    </p:spTree>
    <p:extLst>
      <p:ext uri="{BB962C8B-B14F-4D97-AF65-F5344CB8AC3E}">
        <p14:creationId xmlns:p14="http://schemas.microsoft.com/office/powerpoint/2010/main" val="427230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0635" y="0"/>
            <a:ext cx="12202635" cy="769441"/>
          </a:xfrm>
          <a:prstGeom prst="rect">
            <a:avLst/>
          </a:prstGeom>
          <a:noFill/>
        </p:spPr>
        <p:txBody>
          <a:bodyPr wrap="square" rtlCol="0">
            <a:spAutoFit/>
          </a:bodyPr>
          <a:lstStyle/>
          <a:p>
            <a:pPr>
              <a:buClr>
                <a:srgbClr val="70AD47">
                  <a:lumMod val="50000"/>
                </a:srgbClr>
              </a:buClr>
            </a:pPr>
            <a:r>
              <a:rPr lang="cs-CZ" sz="4400" b="1" dirty="0">
                <a:solidFill>
                  <a:prstClr val="black"/>
                </a:solidFill>
              </a:rPr>
              <a:t>METAFORA STROMU</a:t>
            </a:r>
            <a:endParaRPr lang="cs-CZ" sz="4400" dirty="0">
              <a:solidFill>
                <a:prstClr val="black"/>
              </a:solidFill>
            </a:endParaRPr>
          </a:p>
        </p:txBody>
      </p:sp>
      <p:sp>
        <p:nvSpPr>
          <p:cNvPr id="29" name="Obdélník 28"/>
          <p:cNvSpPr/>
          <p:nvPr/>
        </p:nvSpPr>
        <p:spPr>
          <a:xfrm>
            <a:off x="232684" y="769441"/>
            <a:ext cx="11549742" cy="5395323"/>
          </a:xfrm>
          <a:prstGeom prst="rect">
            <a:avLst/>
          </a:prstGeom>
          <a:solidFill>
            <a:schemeClr val="bg1"/>
          </a:solidFill>
        </p:spPr>
        <p:txBody>
          <a:bodyPr wrap="square">
            <a:spAutoFit/>
          </a:bodyPr>
          <a:lstStyle/>
          <a:p>
            <a:pPr algn="just"/>
            <a:r>
              <a:rPr lang="cs-CZ" sz="2800" b="1" dirty="0">
                <a:solidFill>
                  <a:prstClr val="black"/>
                </a:solidFill>
              </a:rPr>
              <a:t>ODOLNÝ ČLOVĚK JE JAKO STROM, KTERÝ:</a:t>
            </a:r>
          </a:p>
          <a:p>
            <a:pPr marL="485776" lvl="1" indent="-285750">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má hluboké kořeny, které mu dávají jistotu a pevnost.</a:t>
            </a:r>
          </a:p>
          <a:p>
            <a:pPr marL="485776" lvl="1" indent="-285750">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je dostatečně pružný a tedy nezlomný.</a:t>
            </a:r>
          </a:p>
          <a:p>
            <a:pPr marL="485776" lvl="1" indent="-285750">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po nárazech větru se vrací zpět do své původní polohy.</a:t>
            </a:r>
          </a:p>
          <a:p>
            <a:pPr marL="485776" lvl="1" indent="-285750">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dovede poskytnout zázemí jiným biologickým druhům.</a:t>
            </a:r>
          </a:p>
          <a:p>
            <a:pPr marL="485776" lvl="1" indent="-285750">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respektuje koloběh přírody a nevzpírá se proti němu.</a:t>
            </a:r>
          </a:p>
          <a:p>
            <a:pPr marL="485776" lvl="1" indent="-285750">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roste dál, i když má na sobě jizvy po zraněních.</a:t>
            </a:r>
            <a:endParaRPr lang="cs-CZ" sz="2400" dirty="0">
              <a:solidFill>
                <a:prstClr val="black"/>
              </a:solidFill>
            </a:endParaRPr>
          </a:p>
          <a:p>
            <a:pPr algn="just"/>
            <a:endParaRPr lang="cs-CZ" sz="1000" dirty="0">
              <a:solidFill>
                <a:prstClr val="black"/>
              </a:solidFill>
            </a:endParaRPr>
          </a:p>
          <a:p>
            <a:pPr algn="just"/>
            <a:r>
              <a:rPr lang="cs-CZ" sz="2800" b="1" dirty="0">
                <a:solidFill>
                  <a:srgbClr val="70AD47">
                    <a:lumMod val="50000"/>
                  </a:srgbClr>
                </a:solidFill>
              </a:rPr>
              <a:t>CO JEŠTĚ PLATÍ O STROMECH </a:t>
            </a:r>
          </a:p>
          <a:p>
            <a:pPr marL="485776" lvl="1" indent="-285750" algn="just">
              <a:lnSpc>
                <a:spcPct val="90000"/>
              </a:lnSpc>
              <a:spcBef>
                <a:spcPts val="600"/>
              </a:spcBef>
              <a:buClr>
                <a:srgbClr val="70AD47">
                  <a:lumMod val="50000"/>
                </a:srgbClr>
              </a:buClr>
              <a:buSzPts val="1800"/>
              <a:buFont typeface="Wingdings" panose="05000000000000000000" pitchFamily="2" charset="2"/>
              <a:buChar char="§"/>
              <a:defRPr/>
            </a:pPr>
            <a:r>
              <a:rPr lang="cs-CZ" sz="2400" kern="0" dirty="0">
                <a:solidFill>
                  <a:srgbClr val="70AD47">
                    <a:lumMod val="50000"/>
                  </a:srgbClr>
                </a:solidFill>
                <a:sym typeface="Calibri"/>
              </a:rPr>
              <a:t>Každý strom je silnější a lépe odolává vnějším vlivům, když je obklopen jinými stromy.</a:t>
            </a:r>
          </a:p>
          <a:p>
            <a:pPr marL="485776" lvl="1" indent="-285750" algn="just">
              <a:lnSpc>
                <a:spcPct val="90000"/>
              </a:lnSpc>
              <a:spcBef>
                <a:spcPts val="600"/>
              </a:spcBef>
              <a:buClr>
                <a:srgbClr val="70AD47">
                  <a:lumMod val="50000"/>
                </a:srgbClr>
              </a:buClr>
              <a:buSzPts val="1800"/>
              <a:buFont typeface="Wingdings" panose="05000000000000000000" pitchFamily="2" charset="2"/>
              <a:buChar char="§"/>
              <a:defRPr/>
            </a:pPr>
            <a:r>
              <a:rPr lang="cs-CZ" sz="2400" kern="0" dirty="0">
                <a:solidFill>
                  <a:srgbClr val="70AD47">
                    <a:lumMod val="50000"/>
                  </a:srgbClr>
                </a:solidFill>
                <a:sym typeface="Calibri"/>
              </a:rPr>
              <a:t>Stromy mezi sebou spolupracují. Přes vzájemně propojené kořenové systémy si mezi sebou posílají výživové látky. Tím si navzájem posilují svoji odolnost.</a:t>
            </a:r>
          </a:p>
          <a:p>
            <a:pPr marL="485776" lvl="1" indent="-285750" algn="just">
              <a:lnSpc>
                <a:spcPct val="90000"/>
              </a:lnSpc>
              <a:spcBef>
                <a:spcPts val="600"/>
              </a:spcBef>
              <a:buClr>
                <a:srgbClr val="70AD47">
                  <a:lumMod val="50000"/>
                </a:srgbClr>
              </a:buClr>
              <a:buSzPts val="1800"/>
              <a:buFont typeface="Wingdings" panose="05000000000000000000" pitchFamily="2" charset="2"/>
              <a:buChar char="§"/>
              <a:defRPr/>
            </a:pPr>
            <a:r>
              <a:rPr lang="cs-CZ" sz="2400" kern="0" dirty="0">
                <a:solidFill>
                  <a:srgbClr val="70AD47">
                    <a:lumMod val="50000"/>
                  </a:srgbClr>
                </a:solidFill>
                <a:sym typeface="Courier New"/>
              </a:rPr>
              <a:t>K</a:t>
            </a:r>
            <a:r>
              <a:rPr lang="cs-CZ" sz="2400" kern="0" dirty="0">
                <a:solidFill>
                  <a:srgbClr val="70AD47">
                    <a:lumMod val="50000"/>
                  </a:srgbClr>
                </a:solidFill>
                <a:sym typeface="Calibri"/>
              </a:rPr>
              <a:t>aždý strom je jiný. Neexistují v přírodě na celém světě dva úplně stejné stromy.</a:t>
            </a:r>
            <a:endParaRPr lang="cs-CZ" sz="1000" b="1" dirty="0">
              <a:solidFill>
                <a:prstClr val="black"/>
              </a:solidFill>
            </a:endParaRPr>
          </a:p>
          <a:p>
            <a:pPr marL="200026" lvl="1" algn="r">
              <a:lnSpc>
                <a:spcPct val="90000"/>
              </a:lnSpc>
              <a:spcBef>
                <a:spcPts val="600"/>
              </a:spcBef>
              <a:buClr>
                <a:srgbClr val="70AD47">
                  <a:lumMod val="50000"/>
                </a:srgbClr>
              </a:buClr>
              <a:buSzPts val="1800"/>
              <a:defRPr/>
            </a:pPr>
            <a:r>
              <a:rPr lang="cs-CZ" sz="1400" b="1" dirty="0">
                <a:solidFill>
                  <a:prstClr val="black"/>
                </a:solidFill>
              </a:rPr>
              <a:t>Zdroj</a:t>
            </a:r>
            <a:r>
              <a:rPr lang="cs-CZ" sz="1400" dirty="0">
                <a:solidFill>
                  <a:prstClr val="black"/>
                </a:solidFill>
              </a:rPr>
              <a:t>: </a:t>
            </a:r>
            <a:r>
              <a:rPr lang="pl-PL" sz="1400" dirty="0">
                <a:solidFill>
                  <a:prstClr val="black"/>
                </a:solidFill>
              </a:rPr>
              <a:t>Pracovní skupina hasičských psychologů pro psychosociální pomoc pod vedením psychologického pracoviště MV-GŘ HZS ČR</a:t>
            </a:r>
            <a:endParaRPr lang="cs-CZ" sz="2800" dirty="0">
              <a:solidFill>
                <a:prstClr val="black"/>
              </a:solidFill>
            </a:endParaRPr>
          </a:p>
        </p:txBody>
      </p:sp>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7236" y="-1"/>
            <a:ext cx="1514764" cy="1365445"/>
          </a:xfrm>
          <a:prstGeom prst="rect">
            <a:avLst/>
          </a:prstGeom>
        </p:spPr>
      </p:pic>
    </p:spTree>
    <p:extLst>
      <p:ext uri="{BB962C8B-B14F-4D97-AF65-F5344CB8AC3E}">
        <p14:creationId xmlns:p14="http://schemas.microsoft.com/office/powerpoint/2010/main" val="2449554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rotWithShape="1">
          <a:blip r:embed="rId3"/>
          <a:srcRect t="5358" b="10262"/>
          <a:stretch/>
        </p:blipFill>
        <p:spPr>
          <a:xfrm>
            <a:off x="0" y="-16331"/>
            <a:ext cx="12192001" cy="6874331"/>
          </a:xfrm>
          <a:prstGeom prst="rect">
            <a:avLst/>
          </a:prstGeom>
        </p:spPr>
      </p:pic>
      <p:sp>
        <p:nvSpPr>
          <p:cNvPr id="5" name="Obdélník 4"/>
          <p:cNvSpPr/>
          <p:nvPr/>
        </p:nvSpPr>
        <p:spPr>
          <a:xfrm>
            <a:off x="9742715" y="6550223"/>
            <a:ext cx="2449285" cy="307777"/>
          </a:xfrm>
          <a:prstGeom prst="rect">
            <a:avLst/>
          </a:prstGeom>
        </p:spPr>
        <p:txBody>
          <a:bodyPr wrap="square">
            <a:spAutoFit/>
          </a:bodyPr>
          <a:lstStyle/>
          <a:p>
            <a:pPr algn="r"/>
            <a:r>
              <a:rPr lang="cs-CZ" sz="1400" b="1" dirty="0">
                <a:solidFill>
                  <a:prstClr val="white"/>
                </a:solidFill>
              </a:rPr>
              <a:t>Zdroj</a:t>
            </a:r>
            <a:r>
              <a:rPr lang="cs-CZ" sz="1400" dirty="0">
                <a:solidFill>
                  <a:prstClr val="white"/>
                </a:solidFill>
              </a:rPr>
              <a:t>: </a:t>
            </a:r>
            <a:r>
              <a:rPr lang="pl-PL" sz="1400" dirty="0">
                <a:solidFill>
                  <a:prstClr val="white"/>
                </a:solidFill>
              </a:rPr>
              <a:t>www.lesaktualne.cz</a:t>
            </a:r>
            <a:endParaRPr lang="cs-CZ" sz="2000" dirty="0">
              <a:solidFill>
                <a:prstClr val="white"/>
              </a:solidFill>
            </a:endParaRPr>
          </a:p>
        </p:txBody>
      </p:sp>
    </p:spTree>
    <p:extLst>
      <p:ext uri="{BB962C8B-B14F-4D97-AF65-F5344CB8AC3E}">
        <p14:creationId xmlns:p14="http://schemas.microsoft.com/office/powerpoint/2010/main" val="2235719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Obdélník 28"/>
          <p:cNvSpPr/>
          <p:nvPr/>
        </p:nvSpPr>
        <p:spPr>
          <a:xfrm>
            <a:off x="187186" y="911328"/>
            <a:ext cx="11806991" cy="2339102"/>
          </a:xfrm>
          <a:prstGeom prst="rect">
            <a:avLst/>
          </a:prstGeom>
          <a:solidFill>
            <a:srgbClr val="FFFF99"/>
          </a:solidFill>
        </p:spPr>
        <p:txBody>
          <a:bodyPr wrap="square">
            <a:spAutoFit/>
          </a:bodyPr>
          <a:lstStyle/>
          <a:p>
            <a:pPr algn="just"/>
            <a:r>
              <a:rPr lang="cs-CZ" sz="3600" b="1" dirty="0">
                <a:solidFill>
                  <a:prstClr val="black"/>
                </a:solidFill>
              </a:rPr>
              <a:t>ZMAPUJTE SI SVÉ ZDROJE A ZÁTĚŽE</a:t>
            </a:r>
          </a:p>
          <a:p>
            <a:pPr algn="just"/>
            <a:r>
              <a:rPr lang="cs-CZ" sz="2200" dirty="0">
                <a:solidFill>
                  <a:prstClr val="black"/>
                </a:solidFill>
              </a:rPr>
              <a:t>Zůstaňme ještě chvíli u metafory člověka jako stromu. Vyjmenujte vše, co váš život upevňuje a dává vám do něj jistotu. To napište do kolonky zdroje. Každý strom musí ale také čelit různým škůdcům (např. kůrovec). Zamyslete se také nad tím, co vás v životě oslabuje. To napište do kolonky zátěže. </a:t>
            </a:r>
          </a:p>
          <a:p>
            <a:pPr algn="just"/>
            <a:r>
              <a:rPr lang="cs-CZ" sz="2200" b="1" dirty="0">
                <a:solidFill>
                  <a:prstClr val="black"/>
                </a:solidFill>
              </a:rPr>
              <a:t>Pracujte ve skupinkách pro 3 - 4 studentech, diskutuje spolu o svých osobních zdrojích a zátěžích. Napište si je.</a:t>
            </a:r>
            <a:r>
              <a:rPr lang="cs-CZ" sz="2200" dirty="0">
                <a:solidFill>
                  <a:prstClr val="black"/>
                </a:solidFill>
              </a:rPr>
              <a:t>  </a:t>
            </a:r>
            <a:endParaRPr lang="cs-CZ" sz="2200" i="1" dirty="0">
              <a:solidFill>
                <a:prstClr val="black"/>
              </a:solidFill>
            </a:endParaRPr>
          </a:p>
        </p:txBody>
      </p:sp>
      <p:pic>
        <p:nvPicPr>
          <p:cNvPr id="2" name="Obrázek 1"/>
          <p:cNvPicPr>
            <a:picLocks noChangeAspect="1"/>
          </p:cNvPicPr>
          <p:nvPr/>
        </p:nvPicPr>
        <p:blipFill>
          <a:blip r:embed="rId3"/>
          <a:stretch>
            <a:fillRect/>
          </a:stretch>
        </p:blipFill>
        <p:spPr>
          <a:xfrm>
            <a:off x="5304132" y="3464192"/>
            <a:ext cx="1225731" cy="1225731"/>
          </a:xfrm>
          <a:prstGeom prst="rect">
            <a:avLst/>
          </a:prstGeom>
        </p:spPr>
      </p:pic>
      <p:sp>
        <p:nvSpPr>
          <p:cNvPr id="5" name="Obdélník 4"/>
          <p:cNvSpPr/>
          <p:nvPr/>
        </p:nvSpPr>
        <p:spPr>
          <a:xfrm>
            <a:off x="205658" y="3605643"/>
            <a:ext cx="5031360" cy="3108543"/>
          </a:xfrm>
          <a:prstGeom prst="rect">
            <a:avLst/>
          </a:prstGeom>
          <a:ln w="38100">
            <a:solidFill>
              <a:srgbClr val="FFFF99"/>
            </a:solidFill>
          </a:ln>
        </p:spPr>
        <p:txBody>
          <a:bodyPr wrap="square">
            <a:spAutoFit/>
          </a:bodyPr>
          <a:lstStyle/>
          <a:p>
            <a:pPr algn="just"/>
            <a:r>
              <a:rPr lang="cs-CZ" sz="2800" b="1" dirty="0">
                <a:solidFill>
                  <a:prstClr val="black"/>
                </a:solidFill>
              </a:rPr>
              <a:t>ZDROJE</a:t>
            </a: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p:txBody>
      </p:sp>
      <p:sp>
        <p:nvSpPr>
          <p:cNvPr id="6" name="TextovéPole 5"/>
          <p:cNvSpPr txBox="1"/>
          <p:nvPr/>
        </p:nvSpPr>
        <p:spPr>
          <a:xfrm>
            <a:off x="-10635" y="0"/>
            <a:ext cx="12202635" cy="769441"/>
          </a:xfrm>
          <a:prstGeom prst="rect">
            <a:avLst/>
          </a:prstGeom>
          <a:noFill/>
        </p:spPr>
        <p:txBody>
          <a:bodyPr wrap="square" rtlCol="0">
            <a:spAutoFit/>
          </a:bodyPr>
          <a:lstStyle/>
          <a:p>
            <a:r>
              <a:rPr lang="cs-CZ" sz="4400" b="1" dirty="0">
                <a:solidFill>
                  <a:prstClr val="black"/>
                </a:solidFill>
              </a:rPr>
              <a:t>METAFORA STROMU </a:t>
            </a:r>
            <a:r>
              <a:rPr lang="cs-CZ" sz="3600" dirty="0">
                <a:solidFill>
                  <a:prstClr val="black"/>
                </a:solidFill>
              </a:rPr>
              <a:t>(II.)</a:t>
            </a:r>
            <a:endParaRPr lang="cs-CZ" sz="4400" dirty="0">
              <a:solidFill>
                <a:prstClr val="black"/>
              </a:solidFill>
            </a:endParaRPr>
          </a:p>
        </p:txBody>
      </p:sp>
      <p:sp>
        <p:nvSpPr>
          <p:cNvPr id="7" name="Obdélník 6"/>
          <p:cNvSpPr/>
          <p:nvPr/>
        </p:nvSpPr>
        <p:spPr>
          <a:xfrm>
            <a:off x="6596977" y="3605642"/>
            <a:ext cx="5391823" cy="3108543"/>
          </a:xfrm>
          <a:prstGeom prst="rect">
            <a:avLst/>
          </a:prstGeom>
          <a:ln w="38100">
            <a:solidFill>
              <a:srgbClr val="FFFF99"/>
            </a:solidFill>
          </a:ln>
        </p:spPr>
        <p:txBody>
          <a:bodyPr wrap="square">
            <a:spAutoFit/>
          </a:bodyPr>
          <a:lstStyle/>
          <a:p>
            <a:pPr algn="just"/>
            <a:r>
              <a:rPr lang="cs-CZ" sz="2800" b="1" dirty="0">
                <a:solidFill>
                  <a:prstClr val="black"/>
                </a:solidFill>
              </a:rPr>
              <a:t>ZÁTĚŽE</a:t>
            </a: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p:txBody>
      </p:sp>
    </p:spTree>
    <p:extLst>
      <p:ext uri="{BB962C8B-B14F-4D97-AF65-F5344CB8AC3E}">
        <p14:creationId xmlns:p14="http://schemas.microsoft.com/office/powerpoint/2010/main" val="157719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0635" y="0"/>
            <a:ext cx="12202635" cy="769441"/>
          </a:xfrm>
          <a:prstGeom prst="rect">
            <a:avLst/>
          </a:prstGeom>
          <a:noFill/>
        </p:spPr>
        <p:txBody>
          <a:bodyPr wrap="square" rtlCol="0">
            <a:spAutoFit/>
          </a:bodyPr>
          <a:lstStyle/>
          <a:p>
            <a:r>
              <a:rPr lang="cs-CZ" sz="4400" b="1" dirty="0">
                <a:solidFill>
                  <a:prstClr val="black"/>
                </a:solidFill>
              </a:rPr>
              <a:t>ŽIVOTNÍ ZDROJE A ZÁTĚŽE </a:t>
            </a:r>
            <a:r>
              <a:rPr lang="cs-CZ" sz="3600" dirty="0">
                <a:solidFill>
                  <a:prstClr val="black"/>
                </a:solidFill>
              </a:rPr>
              <a:t>(II.)</a:t>
            </a:r>
            <a:endParaRPr lang="cs-CZ" sz="4400" dirty="0">
              <a:solidFill>
                <a:prstClr val="black"/>
              </a:solidFill>
            </a:endParaRPr>
          </a:p>
        </p:txBody>
      </p:sp>
      <p:sp>
        <p:nvSpPr>
          <p:cNvPr id="29" name="Obdélník 28"/>
          <p:cNvSpPr/>
          <p:nvPr/>
        </p:nvSpPr>
        <p:spPr>
          <a:xfrm>
            <a:off x="294533" y="2208082"/>
            <a:ext cx="4767984" cy="3416320"/>
          </a:xfrm>
          <a:prstGeom prst="rect">
            <a:avLst/>
          </a:prstGeom>
          <a:solidFill>
            <a:schemeClr val="bg1"/>
          </a:solidFill>
        </p:spPr>
        <p:txBody>
          <a:bodyPr wrap="square">
            <a:spAutoFit/>
          </a:bodyPr>
          <a:lstStyle/>
          <a:p>
            <a:pPr algn="ctr"/>
            <a:r>
              <a:rPr lang="cs-CZ" sz="3200" b="1" dirty="0">
                <a:solidFill>
                  <a:prstClr val="black"/>
                </a:solidFill>
              </a:rPr>
              <a:t>JAK SE ZE </a:t>
            </a:r>
            <a:r>
              <a:rPr lang="cs-CZ" sz="3200" b="1" dirty="0">
                <a:solidFill>
                  <a:srgbClr val="C00000"/>
                </a:solidFill>
              </a:rPr>
              <a:t>ZÁTĚŽE </a:t>
            </a:r>
            <a:r>
              <a:rPr lang="cs-CZ" sz="3200" b="1" dirty="0">
                <a:solidFill>
                  <a:prstClr val="black"/>
                </a:solidFill>
              </a:rPr>
              <a:t>MŮŽE STÁT </a:t>
            </a:r>
            <a:r>
              <a:rPr lang="cs-CZ" sz="3200" b="1" dirty="0">
                <a:solidFill>
                  <a:srgbClr val="70AD47">
                    <a:lumMod val="50000"/>
                  </a:srgbClr>
                </a:solidFill>
              </a:rPr>
              <a:t>ZDROJ</a:t>
            </a:r>
          </a:p>
          <a:p>
            <a:pPr algn="just"/>
            <a:r>
              <a:rPr lang="cs-CZ" sz="2400" dirty="0">
                <a:solidFill>
                  <a:srgbClr val="70AD47">
                    <a:lumMod val="50000"/>
                  </a:srgbClr>
                </a:solidFill>
              </a:rPr>
              <a:t>Každá překonaná krize nám může ukázat zdroje síly, naděje a odolnosti, o kterých jsme v minulosti nevěděli. Nebo jsme je nemuseli tolik využívat. Takže to, co nás v životě zatížilo, nám může být zdrojem posily. </a:t>
            </a:r>
          </a:p>
        </p:txBody>
      </p:sp>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7236" y="-1"/>
            <a:ext cx="1514764" cy="1365445"/>
          </a:xfrm>
          <a:prstGeom prst="rect">
            <a:avLst/>
          </a:prstGeom>
        </p:spPr>
      </p:pic>
      <p:sp>
        <p:nvSpPr>
          <p:cNvPr id="5" name="Obdélník 4"/>
          <p:cNvSpPr/>
          <p:nvPr/>
        </p:nvSpPr>
        <p:spPr>
          <a:xfrm>
            <a:off x="6949439" y="2169760"/>
            <a:ext cx="4903965" cy="3662541"/>
          </a:xfrm>
          <a:prstGeom prst="rect">
            <a:avLst/>
          </a:prstGeom>
          <a:solidFill>
            <a:schemeClr val="bg1"/>
          </a:solidFill>
        </p:spPr>
        <p:txBody>
          <a:bodyPr wrap="square">
            <a:spAutoFit/>
          </a:bodyPr>
          <a:lstStyle/>
          <a:p>
            <a:pPr algn="ctr"/>
            <a:r>
              <a:rPr lang="cs-CZ" sz="3200" b="1" dirty="0">
                <a:solidFill>
                  <a:prstClr val="black"/>
                </a:solidFill>
              </a:rPr>
              <a:t>JAK SE ZE </a:t>
            </a:r>
            <a:r>
              <a:rPr lang="cs-CZ" sz="3200" b="1" dirty="0">
                <a:solidFill>
                  <a:srgbClr val="70AD47">
                    <a:lumMod val="50000"/>
                  </a:srgbClr>
                </a:solidFill>
              </a:rPr>
              <a:t>ZDROJE </a:t>
            </a:r>
            <a:r>
              <a:rPr lang="cs-CZ" sz="3200" b="1" dirty="0">
                <a:solidFill>
                  <a:prstClr val="black"/>
                </a:solidFill>
              </a:rPr>
              <a:t>MŮŽE STÁT </a:t>
            </a:r>
            <a:r>
              <a:rPr lang="cs-CZ" sz="3200" b="1" dirty="0">
                <a:solidFill>
                  <a:srgbClr val="C00000"/>
                </a:solidFill>
              </a:rPr>
              <a:t>ZÁTĚŽ</a:t>
            </a:r>
          </a:p>
          <a:p>
            <a:pPr algn="just"/>
            <a:r>
              <a:rPr lang="cs-CZ" sz="2400" kern="0" dirty="0">
                <a:solidFill>
                  <a:srgbClr val="C00000"/>
                </a:solidFill>
                <a:sym typeface="Calibri"/>
              </a:rPr>
              <a:t>Při zvládání zátěžových situací se ale může stát, že si své zdroje vyčerpáme. Můžeme třeba přetížit vztah, který krizí trpí. Nebo můžeme nějaký zdroj natolik nadužívat, že se nám stane zátěží. Například si lze přehnaným běháním přivodit zranění.</a:t>
            </a:r>
          </a:p>
        </p:txBody>
      </p:sp>
      <p:sp>
        <p:nvSpPr>
          <p:cNvPr id="3" name="Zahnutá šipka dolů 2"/>
          <p:cNvSpPr/>
          <p:nvPr/>
        </p:nvSpPr>
        <p:spPr>
          <a:xfrm>
            <a:off x="4727120" y="914400"/>
            <a:ext cx="2816679" cy="691395"/>
          </a:xfrm>
          <a:prstGeom prst="curvedDownArrow">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prstClr val="black"/>
              </a:solidFill>
            </a:endParaRPr>
          </a:p>
        </p:txBody>
      </p:sp>
      <p:sp>
        <p:nvSpPr>
          <p:cNvPr id="7" name="Zahnutá šipka dolů 6"/>
          <p:cNvSpPr/>
          <p:nvPr/>
        </p:nvSpPr>
        <p:spPr>
          <a:xfrm rot="10800000">
            <a:off x="4649004" y="1824528"/>
            <a:ext cx="2816679" cy="691395"/>
          </a:xfrm>
          <a:prstGeom prst="curvedDownArrow">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prstClr val="black"/>
              </a:solidFill>
            </a:endParaRPr>
          </a:p>
        </p:txBody>
      </p:sp>
    </p:spTree>
    <p:extLst>
      <p:ext uri="{BB962C8B-B14F-4D97-AF65-F5344CB8AC3E}">
        <p14:creationId xmlns:p14="http://schemas.microsoft.com/office/powerpoint/2010/main" val="3472847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Obdélník 28"/>
          <p:cNvSpPr/>
          <p:nvPr/>
        </p:nvSpPr>
        <p:spPr>
          <a:xfrm>
            <a:off x="0" y="844828"/>
            <a:ext cx="12192000" cy="2123658"/>
          </a:xfrm>
          <a:prstGeom prst="rect">
            <a:avLst/>
          </a:prstGeom>
          <a:solidFill>
            <a:srgbClr val="FFFF99"/>
          </a:solidFill>
        </p:spPr>
        <p:txBody>
          <a:bodyPr wrap="square">
            <a:spAutoFit/>
          </a:bodyPr>
          <a:lstStyle/>
          <a:p>
            <a:pPr algn="just"/>
            <a:r>
              <a:rPr lang="cs-CZ" sz="3600" b="1" dirty="0">
                <a:solidFill>
                  <a:prstClr val="black"/>
                </a:solidFill>
              </a:rPr>
              <a:t>OBJEVTE NOVÉ ZDROJE</a:t>
            </a:r>
          </a:p>
          <a:p>
            <a:pPr algn="just"/>
            <a:r>
              <a:rPr lang="cs-CZ" sz="2400" dirty="0">
                <a:solidFill>
                  <a:prstClr val="black"/>
                </a:solidFill>
              </a:rPr>
              <a:t>Představte si, že je vám právě 80 let. Na vaše narozeniny se sešla celá vaše široká rodina a blízcí přátelé. Vy už moc nemůžete mluvit. Co byste při této příležitosti chtěli o sobě slyšet od vašich blízkých?</a:t>
            </a:r>
          </a:p>
          <a:p>
            <a:pPr algn="just"/>
            <a:r>
              <a:rPr lang="cs-CZ" sz="2400" b="1" dirty="0">
                <a:solidFill>
                  <a:prstClr val="black"/>
                </a:solidFill>
              </a:rPr>
              <a:t>Pracujte ve dvojicích, diskutuje spolu o svých současných i potenciálních zdrojích. Napište si je.</a:t>
            </a:r>
            <a:r>
              <a:rPr lang="cs-CZ" sz="2400" dirty="0">
                <a:solidFill>
                  <a:prstClr val="black"/>
                </a:solidFill>
              </a:rPr>
              <a:t>  </a:t>
            </a:r>
            <a:endParaRPr lang="cs-CZ" sz="2800" i="1" dirty="0">
              <a:solidFill>
                <a:prstClr val="black"/>
              </a:solidFill>
            </a:endParaRPr>
          </a:p>
        </p:txBody>
      </p:sp>
      <p:pic>
        <p:nvPicPr>
          <p:cNvPr id="2" name="Obrázek 1"/>
          <p:cNvPicPr>
            <a:picLocks noChangeAspect="1"/>
          </p:cNvPicPr>
          <p:nvPr/>
        </p:nvPicPr>
        <p:blipFill>
          <a:blip r:embed="rId3"/>
          <a:stretch>
            <a:fillRect/>
          </a:stretch>
        </p:blipFill>
        <p:spPr>
          <a:xfrm>
            <a:off x="187186" y="3174852"/>
            <a:ext cx="1225731" cy="1225731"/>
          </a:xfrm>
          <a:prstGeom prst="rect">
            <a:avLst/>
          </a:prstGeom>
        </p:spPr>
      </p:pic>
      <p:sp>
        <p:nvSpPr>
          <p:cNvPr id="5" name="Obdélník 4"/>
          <p:cNvSpPr/>
          <p:nvPr/>
        </p:nvSpPr>
        <p:spPr>
          <a:xfrm>
            <a:off x="1608283" y="3195249"/>
            <a:ext cx="7993428" cy="3539430"/>
          </a:xfrm>
          <a:prstGeom prst="rect">
            <a:avLst/>
          </a:prstGeom>
          <a:ln w="38100">
            <a:solidFill>
              <a:srgbClr val="FFFF99"/>
            </a:solidFill>
          </a:ln>
        </p:spPr>
        <p:txBody>
          <a:bodyPr wrap="square">
            <a:spAutoFit/>
          </a:bodyPr>
          <a:lstStyle/>
          <a:p>
            <a:pPr algn="just"/>
            <a:r>
              <a:rPr lang="cs-CZ" sz="2800" b="1" dirty="0">
                <a:solidFill>
                  <a:prstClr val="black"/>
                </a:solidFill>
              </a:rPr>
              <a:t>NOVÉ ZDROJE</a:t>
            </a: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p:txBody>
      </p:sp>
      <p:sp>
        <p:nvSpPr>
          <p:cNvPr id="6" name="TextovéPole 5"/>
          <p:cNvSpPr txBox="1"/>
          <p:nvPr/>
        </p:nvSpPr>
        <p:spPr>
          <a:xfrm>
            <a:off x="-10635" y="0"/>
            <a:ext cx="12202635" cy="769441"/>
          </a:xfrm>
          <a:prstGeom prst="rect">
            <a:avLst/>
          </a:prstGeom>
          <a:noFill/>
        </p:spPr>
        <p:txBody>
          <a:bodyPr wrap="square" rtlCol="0">
            <a:spAutoFit/>
          </a:bodyPr>
          <a:lstStyle/>
          <a:p>
            <a:r>
              <a:rPr lang="cs-CZ" sz="4400" b="1" dirty="0">
                <a:solidFill>
                  <a:prstClr val="black"/>
                </a:solidFill>
              </a:rPr>
              <a:t>ŽIVOTNÍ ZDROJE A ZÁTĚŽE </a:t>
            </a:r>
            <a:r>
              <a:rPr lang="cs-CZ" sz="3600" dirty="0">
                <a:solidFill>
                  <a:prstClr val="black"/>
                </a:solidFill>
              </a:rPr>
              <a:t>(III.)</a:t>
            </a:r>
            <a:endParaRPr lang="cs-CZ" sz="4400" dirty="0">
              <a:solidFill>
                <a:prstClr val="black"/>
              </a:solidFill>
            </a:endParaRPr>
          </a:p>
        </p:txBody>
      </p:sp>
      <p:pic>
        <p:nvPicPr>
          <p:cNvPr id="9" name="Obrázek 8"/>
          <p:cNvPicPr>
            <a:picLocks noChangeAspect="1"/>
          </p:cNvPicPr>
          <p:nvPr/>
        </p:nvPicPr>
        <p:blipFill rotWithShape="1">
          <a:blip r:embed="rId4">
            <a:extLst>
              <a:ext uri="{28A0092B-C50C-407E-A947-70E740481C1C}">
                <a14:useLocalDpi xmlns:a14="http://schemas.microsoft.com/office/drawing/2010/main" val="0"/>
              </a:ext>
            </a:extLst>
          </a:blip>
          <a:srcRect l="15809" r="15811"/>
          <a:stretch/>
        </p:blipFill>
        <p:spPr>
          <a:xfrm>
            <a:off x="9797077" y="3288703"/>
            <a:ext cx="2197100" cy="3213100"/>
          </a:xfrm>
          <a:prstGeom prst="rect">
            <a:avLst/>
          </a:prstGeom>
        </p:spPr>
      </p:pic>
      <p:sp>
        <p:nvSpPr>
          <p:cNvPr id="10" name="Obdélník 9"/>
          <p:cNvSpPr/>
          <p:nvPr/>
        </p:nvSpPr>
        <p:spPr>
          <a:xfrm>
            <a:off x="9954576" y="6550361"/>
            <a:ext cx="1882101" cy="261610"/>
          </a:xfrm>
          <a:prstGeom prst="rect">
            <a:avLst/>
          </a:prstGeom>
        </p:spPr>
        <p:txBody>
          <a:bodyPr wrap="square">
            <a:spAutoFit/>
          </a:bodyPr>
          <a:lstStyle/>
          <a:p>
            <a:pPr algn="r"/>
            <a:r>
              <a:rPr lang="cs-CZ" sz="1100" b="1" dirty="0">
                <a:solidFill>
                  <a:prstClr val="black"/>
                </a:solidFill>
              </a:rPr>
              <a:t>Zdroj: </a:t>
            </a:r>
            <a:r>
              <a:rPr lang="cs-CZ" sz="1100" dirty="0">
                <a:solidFill>
                  <a:prstClr val="black"/>
                </a:solidFill>
                <a:hlinkClick r:id="rId5"/>
              </a:rPr>
              <a:t>www.rozvozbalonku.cz</a:t>
            </a:r>
            <a:r>
              <a:rPr lang="cs-CZ" sz="1100" dirty="0">
                <a:solidFill>
                  <a:prstClr val="black"/>
                </a:solidFill>
              </a:rPr>
              <a:t> </a:t>
            </a:r>
            <a:endParaRPr lang="cs-CZ" sz="1100" u="sng" dirty="0">
              <a:solidFill>
                <a:srgbClr val="002060"/>
              </a:solidFill>
            </a:endParaRPr>
          </a:p>
        </p:txBody>
      </p:sp>
    </p:spTree>
    <p:extLst>
      <p:ext uri="{BB962C8B-B14F-4D97-AF65-F5344CB8AC3E}">
        <p14:creationId xmlns:p14="http://schemas.microsoft.com/office/powerpoint/2010/main" val="144624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325021" y="1815198"/>
            <a:ext cx="11866979" cy="3556000"/>
          </a:xfrm>
        </p:spPr>
        <p:txBody>
          <a:bodyPr>
            <a:noAutofit/>
          </a:bodyPr>
          <a:lstStyle/>
          <a:p>
            <a:pPr algn="l"/>
            <a:r>
              <a:rPr lang="cs-CZ" sz="8800" b="1" dirty="0">
                <a:solidFill>
                  <a:schemeClr val="tx1">
                    <a:lumMod val="50000"/>
                    <a:lumOff val="50000"/>
                  </a:schemeClr>
                </a:solidFill>
              </a:rPr>
              <a:t>Děkuji za pozornost</a:t>
            </a:r>
            <a:br>
              <a:rPr lang="cs-CZ" sz="8800" b="1" dirty="0">
                <a:solidFill>
                  <a:srgbClr val="7030A0"/>
                </a:solidFill>
              </a:rPr>
            </a:br>
            <a:br>
              <a:rPr lang="cs-CZ" sz="3200" b="1" dirty="0">
                <a:solidFill>
                  <a:srgbClr val="7030A0"/>
                </a:solidFill>
              </a:rPr>
            </a:br>
            <a:r>
              <a:rPr lang="cs-CZ" sz="2800" b="1" dirty="0">
                <a:solidFill>
                  <a:srgbClr val="7030A0"/>
                </a:solidFill>
                <a:hlinkClick r:id="rId3"/>
              </a:rPr>
              <a:t>tomas.adamek@jck.izscr.cz</a:t>
            </a:r>
            <a:r>
              <a:rPr lang="cs-CZ" sz="2800" b="1" dirty="0">
                <a:solidFill>
                  <a:srgbClr val="7030A0"/>
                </a:solidFill>
              </a:rPr>
              <a:t> </a:t>
            </a:r>
            <a:br>
              <a:rPr lang="cs-CZ" sz="2800" b="1" dirty="0">
                <a:solidFill>
                  <a:srgbClr val="7030A0"/>
                </a:solidFill>
              </a:rPr>
            </a:br>
            <a:r>
              <a:rPr lang="cs-CZ" sz="1800" b="1" dirty="0"/>
              <a:t>tel.: </a:t>
            </a:r>
            <a:r>
              <a:rPr lang="cs-CZ" sz="1800" dirty="0"/>
              <a:t>723 697 694</a:t>
            </a:r>
            <a:br>
              <a:rPr lang="cs-CZ" sz="1800" b="1" dirty="0">
                <a:solidFill>
                  <a:srgbClr val="7030A0"/>
                </a:solidFill>
              </a:rPr>
            </a:br>
            <a:br>
              <a:rPr lang="cs-CZ" sz="2400" b="1" dirty="0">
                <a:solidFill>
                  <a:srgbClr val="7030A0"/>
                </a:solidFill>
              </a:rPr>
            </a:br>
            <a:endParaRPr lang="cs-CZ" sz="1800" dirty="0"/>
          </a:p>
        </p:txBody>
      </p:sp>
    </p:spTree>
    <p:extLst>
      <p:ext uri="{BB962C8B-B14F-4D97-AF65-F5344CB8AC3E}">
        <p14:creationId xmlns:p14="http://schemas.microsoft.com/office/powerpoint/2010/main" val="46266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0_Motiv Office">
  <a:themeElements>
    <a:clrScheme name="HZS">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3_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6E868731E4CB3143B3BB61C3CD48829B" ma:contentTypeVersion="15" ma:contentTypeDescription="Vytvoří nový dokument" ma:contentTypeScope="" ma:versionID="d020fc5f4ab7878dcaf5716dae33e725">
  <xsd:schema xmlns:xsd="http://www.w3.org/2001/XMLSchema" xmlns:xs="http://www.w3.org/2001/XMLSchema" xmlns:p="http://schemas.microsoft.com/office/2006/metadata/properties" xmlns:ns2="e0b5c0a9-0c3f-4fdc-842d-aa870c8fb2c0" xmlns:ns3="c16db75b-7393-4670-97c7-dcb13fabb6f0" targetNamespace="http://schemas.microsoft.com/office/2006/metadata/properties" ma:root="true" ma:fieldsID="09d95ba573292e9abf74f7e4abb8bb17" ns2:_="" ns3:_="">
    <xsd:import namespace="e0b5c0a9-0c3f-4fdc-842d-aa870c8fb2c0"/>
    <xsd:import namespace="c16db75b-7393-4670-97c7-dcb13fabb6f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b5c0a9-0c3f-4fdc-842d-aa870c8fb2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Značky obrázků" ma:readOnly="false" ma:fieldId="{5cf76f15-5ced-4ddc-b409-7134ff3c332f}" ma:taxonomyMulti="true" ma:sspId="4198e3ff-1857-44d5-b2c6-b76269d3909a"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16db75b-7393-4670-97c7-dcb13fabb6f0"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1803083-dda9-49a4-813f-3207038b8788}" ma:internalName="TaxCatchAll" ma:showField="CatchAllData" ma:web="c16db75b-7393-4670-97c7-dcb13fabb6f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dílené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0b5c0a9-0c3f-4fdc-842d-aa870c8fb2c0">
      <Terms xmlns="http://schemas.microsoft.com/office/infopath/2007/PartnerControls"/>
    </lcf76f155ced4ddcb4097134ff3c332f>
    <TaxCatchAll xmlns="c16db75b-7393-4670-97c7-dcb13fabb6f0" xsi:nil="true"/>
  </documentManagement>
</p:properties>
</file>

<file path=customXml/itemProps1.xml><?xml version="1.0" encoding="utf-8"?>
<ds:datastoreItem xmlns:ds="http://schemas.openxmlformats.org/officeDocument/2006/customXml" ds:itemID="{3E32AEEE-69B4-4A7B-B88B-031BE5DD2840}"/>
</file>

<file path=customXml/itemProps2.xml><?xml version="1.0" encoding="utf-8"?>
<ds:datastoreItem xmlns:ds="http://schemas.openxmlformats.org/officeDocument/2006/customXml" ds:itemID="{0132DF68-BEDE-4106-A022-94E2D5778604}"/>
</file>

<file path=customXml/itemProps3.xml><?xml version="1.0" encoding="utf-8"?>
<ds:datastoreItem xmlns:ds="http://schemas.openxmlformats.org/officeDocument/2006/customXml" ds:itemID="{985B9ED0-7A35-4527-969D-F7A285A85766}"/>
</file>

<file path=docProps/app.xml><?xml version="1.0" encoding="utf-8"?>
<Properties xmlns="http://schemas.openxmlformats.org/officeDocument/2006/extended-properties" xmlns:vt="http://schemas.openxmlformats.org/officeDocument/2006/docPropsVTypes">
  <TotalTime>6157</TotalTime>
  <Words>1427</Words>
  <Application>Microsoft Office PowerPoint</Application>
  <PresentationFormat>Širokoúhlá obrazovka</PresentationFormat>
  <Paragraphs>110</Paragraphs>
  <Slides>9</Slides>
  <Notes>9</Notes>
  <HiddenSlides>0</HiddenSlides>
  <MMClips>0</MMClips>
  <ScaleCrop>false</ScaleCrop>
  <HeadingPairs>
    <vt:vector size="6" baseType="variant">
      <vt:variant>
        <vt:lpstr>Použitá písma</vt:lpstr>
      </vt:variant>
      <vt:variant>
        <vt:i4>4</vt:i4>
      </vt:variant>
      <vt:variant>
        <vt:lpstr>Motiv</vt:lpstr>
      </vt:variant>
      <vt:variant>
        <vt:i4>4</vt:i4>
      </vt:variant>
      <vt:variant>
        <vt:lpstr>Nadpisy snímků</vt:lpstr>
      </vt:variant>
      <vt:variant>
        <vt:i4>9</vt:i4>
      </vt:variant>
    </vt:vector>
  </HeadingPairs>
  <TitlesOfParts>
    <vt:vector size="17" baseType="lpstr">
      <vt:lpstr>Arial</vt:lpstr>
      <vt:lpstr>Calibri</vt:lpstr>
      <vt:lpstr>Calibri Light</vt:lpstr>
      <vt:lpstr>Wingdings</vt:lpstr>
      <vt:lpstr>Motiv Office</vt:lpstr>
      <vt:lpstr>10_Motiv Office</vt:lpstr>
      <vt:lpstr>13_Motiv Office</vt:lpstr>
      <vt:lpstr>1_Motiv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Děkuji za pozornost  tomas.adamek@jck.izscr.cz  tel.: 723 697 694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Adámek Tomáš</dc:creator>
  <cp:lastModifiedBy>Marcela Radová</cp:lastModifiedBy>
  <cp:revision>675</cp:revision>
  <cp:lastPrinted>2023-01-14T14:17:13Z</cp:lastPrinted>
  <dcterms:created xsi:type="dcterms:W3CDTF">2014-10-14T15:24:53Z</dcterms:created>
  <dcterms:modified xsi:type="dcterms:W3CDTF">2023-02-14T20:17:05Z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0x0101006E868731E4CB3143B3BB61C3CD48829B</vt:lpwstr>
  </property>
</Properties>
</file>