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Světlý styl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8EC20E35-A176-4012-BC5E-935CFFF8708E}" styleName="Střední styl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256F99C-A119-4CF5-84D3-C8E1727DC5EF}" type="doc">
      <dgm:prSet loTypeId="urn:microsoft.com/office/officeart/2005/8/layout/process4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BF98495B-AE54-4D35-BF86-86275DB44FE6}">
      <dgm:prSet custT="1"/>
      <dgm:spPr/>
      <dgm:t>
        <a:bodyPr/>
        <a:lstStyle/>
        <a:p>
          <a:r>
            <a:rPr lang="cs-CZ" sz="2000" b="1">
              <a:solidFill>
                <a:schemeClr val="tx1"/>
              </a:solidFill>
            </a:rPr>
            <a:t>1) základ klasifikace: známky získané před 11.3.2020</a:t>
          </a:r>
          <a:endParaRPr lang="en-US" sz="2000" b="1">
            <a:solidFill>
              <a:schemeClr val="tx1"/>
            </a:solidFill>
          </a:endParaRPr>
        </a:p>
      </dgm:t>
    </dgm:pt>
    <dgm:pt modelId="{88FE9175-4E16-4B32-B0F6-5335478C16A2}" type="parTrans" cxnId="{017960BC-536A-4B81-882B-9E9362C7AA6B}">
      <dgm:prSet/>
      <dgm:spPr/>
      <dgm:t>
        <a:bodyPr/>
        <a:lstStyle/>
        <a:p>
          <a:endParaRPr lang="en-US"/>
        </a:p>
      </dgm:t>
    </dgm:pt>
    <dgm:pt modelId="{A5B10266-4947-48E8-A88E-A95D23F4BAFB}" type="sibTrans" cxnId="{017960BC-536A-4B81-882B-9E9362C7AA6B}">
      <dgm:prSet/>
      <dgm:spPr/>
      <dgm:t>
        <a:bodyPr/>
        <a:lstStyle/>
        <a:p>
          <a:endParaRPr lang="en-US"/>
        </a:p>
      </dgm:t>
    </dgm:pt>
    <dgm:pt modelId="{DA5EEDDF-48C0-4C82-8F1B-81BA78D6B8DA}">
      <dgm:prSet custT="1"/>
      <dgm:spPr/>
      <dgm:t>
        <a:bodyPr/>
        <a:lstStyle/>
        <a:p>
          <a:r>
            <a:rPr lang="cs-CZ" sz="2000" b="1" dirty="0">
              <a:solidFill>
                <a:schemeClr val="tx1"/>
              </a:solidFill>
            </a:rPr>
            <a:t>2) doplnění klasifikace: podklady získané během distanční výuky </a:t>
          </a:r>
          <a:endParaRPr lang="en-US" sz="2000" b="1" dirty="0">
            <a:solidFill>
              <a:schemeClr val="tx1"/>
            </a:solidFill>
          </a:endParaRPr>
        </a:p>
      </dgm:t>
    </dgm:pt>
    <dgm:pt modelId="{FBD1426D-3FA3-4B07-8CC6-D37CF2CD51F7}" type="parTrans" cxnId="{607913B6-C3F5-47DC-A2BF-747A1EF56CC5}">
      <dgm:prSet/>
      <dgm:spPr/>
      <dgm:t>
        <a:bodyPr/>
        <a:lstStyle/>
        <a:p>
          <a:endParaRPr lang="en-US"/>
        </a:p>
      </dgm:t>
    </dgm:pt>
    <dgm:pt modelId="{A9D16C2F-9E0E-4455-82C1-2F17F91AEAD6}" type="sibTrans" cxnId="{607913B6-C3F5-47DC-A2BF-747A1EF56CC5}">
      <dgm:prSet/>
      <dgm:spPr/>
      <dgm:t>
        <a:bodyPr/>
        <a:lstStyle/>
        <a:p>
          <a:endParaRPr lang="en-US"/>
        </a:p>
      </dgm:t>
    </dgm:pt>
    <dgm:pt modelId="{9E1DF7E2-858F-4790-8C90-D14D7A95E4C9}">
      <dgm:prSet custT="1"/>
      <dgm:spPr/>
      <dgm:t>
        <a:bodyPr/>
        <a:lstStyle/>
        <a:p>
          <a:r>
            <a:rPr lang="cs-CZ" sz="2000" b="1" dirty="0">
              <a:solidFill>
                <a:schemeClr val="tx1"/>
              </a:solidFill>
            </a:rPr>
            <a:t>3) v případě, že nelze klasifikovat podle předchozích dvou bodů, použije se známka z 1. pololetního vysvědčení 2019/2020</a:t>
          </a:r>
          <a:endParaRPr lang="en-US" sz="2000" b="1" dirty="0">
            <a:solidFill>
              <a:schemeClr val="tx1"/>
            </a:solidFill>
          </a:endParaRPr>
        </a:p>
      </dgm:t>
    </dgm:pt>
    <dgm:pt modelId="{E8D1252F-3875-4C88-A1DD-39B78A8B2FFF}" type="parTrans" cxnId="{DBE66304-ADD3-4144-AE1F-5BB999D393D0}">
      <dgm:prSet/>
      <dgm:spPr/>
      <dgm:t>
        <a:bodyPr/>
        <a:lstStyle/>
        <a:p>
          <a:endParaRPr lang="en-US"/>
        </a:p>
      </dgm:t>
    </dgm:pt>
    <dgm:pt modelId="{6CB8CB40-0196-41BC-871C-EABCE94B3A8A}" type="sibTrans" cxnId="{DBE66304-ADD3-4144-AE1F-5BB999D393D0}">
      <dgm:prSet/>
      <dgm:spPr/>
      <dgm:t>
        <a:bodyPr/>
        <a:lstStyle/>
        <a:p>
          <a:endParaRPr lang="en-US"/>
        </a:p>
      </dgm:t>
    </dgm:pt>
    <dgm:pt modelId="{B3E831B3-3411-4A3C-A37D-5917451AC636}">
      <dgm:prSet custT="1"/>
      <dgm:spPr/>
      <dgm:t>
        <a:bodyPr/>
        <a:lstStyle/>
        <a:p>
          <a:r>
            <a:rPr lang="cs-CZ" sz="2000" dirty="0">
              <a:solidFill>
                <a:schemeClr val="tx1"/>
              </a:solidFill>
            </a:rPr>
            <a:t>4) </a:t>
          </a:r>
          <a:r>
            <a:rPr lang="cs-CZ" sz="2000" b="1" dirty="0">
              <a:solidFill>
                <a:schemeClr val="tx1"/>
              </a:solidFill>
            </a:rPr>
            <a:t>Klasifikace na vysvědčení by neměla být horší než v předchozím pololetí</a:t>
          </a:r>
          <a:endParaRPr lang="en-US" sz="2000" dirty="0">
            <a:solidFill>
              <a:schemeClr val="tx1"/>
            </a:solidFill>
          </a:endParaRPr>
        </a:p>
      </dgm:t>
    </dgm:pt>
    <dgm:pt modelId="{53F845EF-15C7-4F39-BCCE-31677BA8DF5E}" type="parTrans" cxnId="{5B815B0D-9756-416B-852F-EC550334A7FA}">
      <dgm:prSet/>
      <dgm:spPr/>
      <dgm:t>
        <a:bodyPr/>
        <a:lstStyle/>
        <a:p>
          <a:endParaRPr lang="en-US"/>
        </a:p>
      </dgm:t>
    </dgm:pt>
    <dgm:pt modelId="{5E671541-FD99-401B-949D-E565CE4A4697}" type="sibTrans" cxnId="{5B815B0D-9756-416B-852F-EC550334A7FA}">
      <dgm:prSet/>
      <dgm:spPr/>
      <dgm:t>
        <a:bodyPr/>
        <a:lstStyle/>
        <a:p>
          <a:endParaRPr lang="en-US"/>
        </a:p>
      </dgm:t>
    </dgm:pt>
    <dgm:pt modelId="{E0D20F8C-F0AD-491F-AA09-C5C3CA799E73}">
      <dgm:prSet custT="1"/>
      <dgm:spPr/>
      <dgm:t>
        <a:bodyPr/>
        <a:lstStyle/>
        <a:p>
          <a:r>
            <a:rPr lang="cs-CZ" sz="1600" b="1" dirty="0">
              <a:solidFill>
                <a:schemeClr val="tx1"/>
              </a:solidFill>
            </a:rPr>
            <a:t>5) známky z 2. pololetí 2019/2020 nesmí být použity v žádném přijímacím řízení (viz vyhláška), tzn. vypovídající hodnota takové klasifikace není často srovnatelná s hodnocením v předešlém období</a:t>
          </a:r>
          <a:endParaRPr lang="en-US" sz="1600" dirty="0">
            <a:solidFill>
              <a:schemeClr val="tx1"/>
            </a:solidFill>
          </a:endParaRPr>
        </a:p>
      </dgm:t>
    </dgm:pt>
    <dgm:pt modelId="{02588D4D-3FED-4A42-92E2-2D11DB21F532}" type="parTrans" cxnId="{CDE9298F-54CE-4203-8D32-F51813F941D4}">
      <dgm:prSet/>
      <dgm:spPr/>
      <dgm:t>
        <a:bodyPr/>
        <a:lstStyle/>
        <a:p>
          <a:endParaRPr lang="en-US"/>
        </a:p>
      </dgm:t>
    </dgm:pt>
    <dgm:pt modelId="{B6ADA6A6-17B9-44F0-BF1B-7F0E1F01ED00}" type="sibTrans" cxnId="{CDE9298F-54CE-4203-8D32-F51813F941D4}">
      <dgm:prSet/>
      <dgm:spPr/>
      <dgm:t>
        <a:bodyPr/>
        <a:lstStyle/>
        <a:p>
          <a:endParaRPr lang="en-US"/>
        </a:p>
      </dgm:t>
    </dgm:pt>
    <dgm:pt modelId="{05B0AFC6-9F34-42CC-85A3-9A4310522E6B}">
      <dgm:prSet custT="1"/>
      <dgm:spPr/>
      <dgm:t>
        <a:bodyPr/>
        <a:lstStyle/>
        <a:p>
          <a:r>
            <a:rPr lang="cs-CZ" sz="2000" b="1">
              <a:solidFill>
                <a:schemeClr val="tx1"/>
              </a:solidFill>
            </a:rPr>
            <a:t> Problematické </a:t>
          </a:r>
          <a:r>
            <a:rPr lang="cs-CZ" sz="2000" b="1" dirty="0">
              <a:solidFill>
                <a:schemeClr val="tx1"/>
              </a:solidFill>
            </a:rPr>
            <a:t>situace vždy řešit ve prospěch žáků</a:t>
          </a:r>
          <a:endParaRPr lang="en-US" sz="1400" dirty="0">
            <a:solidFill>
              <a:schemeClr val="tx1"/>
            </a:solidFill>
          </a:endParaRPr>
        </a:p>
      </dgm:t>
    </dgm:pt>
    <dgm:pt modelId="{494E5CA1-EFBA-47BB-82A1-557052969B11}" type="parTrans" cxnId="{8473261D-B617-4B1A-99BC-A5C1928A3EC3}">
      <dgm:prSet/>
      <dgm:spPr/>
      <dgm:t>
        <a:bodyPr/>
        <a:lstStyle/>
        <a:p>
          <a:endParaRPr lang="en-US"/>
        </a:p>
      </dgm:t>
    </dgm:pt>
    <dgm:pt modelId="{56FF6F03-9969-43C5-BA9D-F473D329A835}" type="sibTrans" cxnId="{8473261D-B617-4B1A-99BC-A5C1928A3EC3}">
      <dgm:prSet/>
      <dgm:spPr/>
      <dgm:t>
        <a:bodyPr/>
        <a:lstStyle/>
        <a:p>
          <a:endParaRPr lang="en-US"/>
        </a:p>
      </dgm:t>
    </dgm:pt>
    <dgm:pt modelId="{B03C154E-1BDB-4F35-8297-596544955D63}" type="pres">
      <dgm:prSet presAssocID="{5256F99C-A119-4CF5-84D3-C8E1727DC5EF}" presName="Name0" presStyleCnt="0">
        <dgm:presLayoutVars>
          <dgm:dir/>
          <dgm:animLvl val="lvl"/>
          <dgm:resizeHandles val="exact"/>
        </dgm:presLayoutVars>
      </dgm:prSet>
      <dgm:spPr/>
    </dgm:pt>
    <dgm:pt modelId="{0444B8B1-EE79-4F7C-8C94-DEAC5BF6E929}" type="pres">
      <dgm:prSet presAssocID="{05B0AFC6-9F34-42CC-85A3-9A4310522E6B}" presName="boxAndChildren" presStyleCnt="0"/>
      <dgm:spPr/>
    </dgm:pt>
    <dgm:pt modelId="{2D5C546F-44B3-4142-8A66-2780545072FC}" type="pres">
      <dgm:prSet presAssocID="{05B0AFC6-9F34-42CC-85A3-9A4310522E6B}" presName="parentTextBox" presStyleLbl="node1" presStyleIdx="0" presStyleCnt="6"/>
      <dgm:spPr/>
    </dgm:pt>
    <dgm:pt modelId="{61304B35-CEB3-4DDA-B33E-71318DA2A81F}" type="pres">
      <dgm:prSet presAssocID="{B6ADA6A6-17B9-44F0-BF1B-7F0E1F01ED00}" presName="sp" presStyleCnt="0"/>
      <dgm:spPr/>
    </dgm:pt>
    <dgm:pt modelId="{B8034EDE-8F46-425F-9E5B-2C4890393EC8}" type="pres">
      <dgm:prSet presAssocID="{E0D20F8C-F0AD-491F-AA09-C5C3CA799E73}" presName="arrowAndChildren" presStyleCnt="0"/>
      <dgm:spPr/>
    </dgm:pt>
    <dgm:pt modelId="{21AA0252-0048-47AC-B19E-F29CB5801B7B}" type="pres">
      <dgm:prSet presAssocID="{E0D20F8C-F0AD-491F-AA09-C5C3CA799E73}" presName="parentTextArrow" presStyleLbl="node1" presStyleIdx="1" presStyleCnt="6"/>
      <dgm:spPr/>
    </dgm:pt>
    <dgm:pt modelId="{4B14D0B4-48C9-44B2-984F-7C6FDC1746E7}" type="pres">
      <dgm:prSet presAssocID="{5E671541-FD99-401B-949D-E565CE4A4697}" presName="sp" presStyleCnt="0"/>
      <dgm:spPr/>
    </dgm:pt>
    <dgm:pt modelId="{F19B2643-0918-4777-B1F5-DD0BB5AEDA57}" type="pres">
      <dgm:prSet presAssocID="{B3E831B3-3411-4A3C-A37D-5917451AC636}" presName="arrowAndChildren" presStyleCnt="0"/>
      <dgm:spPr/>
    </dgm:pt>
    <dgm:pt modelId="{E84E1EED-FAC3-491B-99A1-FAF3637E63AC}" type="pres">
      <dgm:prSet presAssocID="{B3E831B3-3411-4A3C-A37D-5917451AC636}" presName="parentTextArrow" presStyleLbl="node1" presStyleIdx="2" presStyleCnt="6"/>
      <dgm:spPr/>
    </dgm:pt>
    <dgm:pt modelId="{8200E395-2CB6-4C73-A320-0B5359173101}" type="pres">
      <dgm:prSet presAssocID="{6CB8CB40-0196-41BC-871C-EABCE94B3A8A}" presName="sp" presStyleCnt="0"/>
      <dgm:spPr/>
    </dgm:pt>
    <dgm:pt modelId="{6B42B303-4E1D-46EF-9CB5-8BD1D8C720BE}" type="pres">
      <dgm:prSet presAssocID="{9E1DF7E2-858F-4790-8C90-D14D7A95E4C9}" presName="arrowAndChildren" presStyleCnt="0"/>
      <dgm:spPr/>
    </dgm:pt>
    <dgm:pt modelId="{3260FB7A-9BED-430F-AFCE-326676263E50}" type="pres">
      <dgm:prSet presAssocID="{9E1DF7E2-858F-4790-8C90-D14D7A95E4C9}" presName="parentTextArrow" presStyleLbl="node1" presStyleIdx="3" presStyleCnt="6"/>
      <dgm:spPr/>
    </dgm:pt>
    <dgm:pt modelId="{5D409DD1-9D40-4B46-AB97-D208BC04B708}" type="pres">
      <dgm:prSet presAssocID="{A9D16C2F-9E0E-4455-82C1-2F17F91AEAD6}" presName="sp" presStyleCnt="0"/>
      <dgm:spPr/>
    </dgm:pt>
    <dgm:pt modelId="{04807A18-9A82-412E-A39A-B618E5C9E3DE}" type="pres">
      <dgm:prSet presAssocID="{DA5EEDDF-48C0-4C82-8F1B-81BA78D6B8DA}" presName="arrowAndChildren" presStyleCnt="0"/>
      <dgm:spPr/>
    </dgm:pt>
    <dgm:pt modelId="{05E805BC-930E-4ACD-B170-220EFD861735}" type="pres">
      <dgm:prSet presAssocID="{DA5EEDDF-48C0-4C82-8F1B-81BA78D6B8DA}" presName="parentTextArrow" presStyleLbl="node1" presStyleIdx="4" presStyleCnt="6"/>
      <dgm:spPr/>
    </dgm:pt>
    <dgm:pt modelId="{648B29F5-8011-4B1D-AEC3-E1369D73E211}" type="pres">
      <dgm:prSet presAssocID="{A5B10266-4947-48E8-A88E-A95D23F4BAFB}" presName="sp" presStyleCnt="0"/>
      <dgm:spPr/>
    </dgm:pt>
    <dgm:pt modelId="{983A26F8-B016-4D9C-8329-E059640728C4}" type="pres">
      <dgm:prSet presAssocID="{BF98495B-AE54-4D35-BF86-86275DB44FE6}" presName="arrowAndChildren" presStyleCnt="0"/>
      <dgm:spPr/>
    </dgm:pt>
    <dgm:pt modelId="{9D145B34-3DB5-4D1E-AF46-5BC3285DC49A}" type="pres">
      <dgm:prSet presAssocID="{BF98495B-AE54-4D35-BF86-86275DB44FE6}" presName="parentTextArrow" presStyleLbl="node1" presStyleIdx="5" presStyleCnt="6"/>
      <dgm:spPr/>
    </dgm:pt>
  </dgm:ptLst>
  <dgm:cxnLst>
    <dgm:cxn modelId="{DBE66304-ADD3-4144-AE1F-5BB999D393D0}" srcId="{5256F99C-A119-4CF5-84D3-C8E1727DC5EF}" destId="{9E1DF7E2-858F-4790-8C90-D14D7A95E4C9}" srcOrd="2" destOrd="0" parTransId="{E8D1252F-3875-4C88-A1DD-39B78A8B2FFF}" sibTransId="{6CB8CB40-0196-41BC-871C-EABCE94B3A8A}"/>
    <dgm:cxn modelId="{5B815B0D-9756-416B-852F-EC550334A7FA}" srcId="{5256F99C-A119-4CF5-84D3-C8E1727DC5EF}" destId="{B3E831B3-3411-4A3C-A37D-5917451AC636}" srcOrd="3" destOrd="0" parTransId="{53F845EF-15C7-4F39-BCCE-31677BA8DF5E}" sibTransId="{5E671541-FD99-401B-949D-E565CE4A4697}"/>
    <dgm:cxn modelId="{8473261D-B617-4B1A-99BC-A5C1928A3EC3}" srcId="{5256F99C-A119-4CF5-84D3-C8E1727DC5EF}" destId="{05B0AFC6-9F34-42CC-85A3-9A4310522E6B}" srcOrd="5" destOrd="0" parTransId="{494E5CA1-EFBA-47BB-82A1-557052969B11}" sibTransId="{56FF6F03-9969-43C5-BA9D-F473D329A835}"/>
    <dgm:cxn modelId="{ACF3651E-80C6-45E9-A38A-314BBA15A6D2}" type="presOf" srcId="{9E1DF7E2-858F-4790-8C90-D14D7A95E4C9}" destId="{3260FB7A-9BED-430F-AFCE-326676263E50}" srcOrd="0" destOrd="0" presId="urn:microsoft.com/office/officeart/2005/8/layout/process4"/>
    <dgm:cxn modelId="{4C963D20-639C-4862-B1AD-CE12DE012848}" type="presOf" srcId="{05B0AFC6-9F34-42CC-85A3-9A4310522E6B}" destId="{2D5C546F-44B3-4142-8A66-2780545072FC}" srcOrd="0" destOrd="0" presId="urn:microsoft.com/office/officeart/2005/8/layout/process4"/>
    <dgm:cxn modelId="{D5834662-DEA7-47AA-BDDF-112B73FF8266}" type="presOf" srcId="{BF98495B-AE54-4D35-BF86-86275DB44FE6}" destId="{9D145B34-3DB5-4D1E-AF46-5BC3285DC49A}" srcOrd="0" destOrd="0" presId="urn:microsoft.com/office/officeart/2005/8/layout/process4"/>
    <dgm:cxn modelId="{83921387-72FB-4B56-9058-4F96CF7F33C8}" type="presOf" srcId="{5256F99C-A119-4CF5-84D3-C8E1727DC5EF}" destId="{B03C154E-1BDB-4F35-8297-596544955D63}" srcOrd="0" destOrd="0" presId="urn:microsoft.com/office/officeart/2005/8/layout/process4"/>
    <dgm:cxn modelId="{CDE9298F-54CE-4203-8D32-F51813F941D4}" srcId="{5256F99C-A119-4CF5-84D3-C8E1727DC5EF}" destId="{E0D20F8C-F0AD-491F-AA09-C5C3CA799E73}" srcOrd="4" destOrd="0" parTransId="{02588D4D-3FED-4A42-92E2-2D11DB21F532}" sibTransId="{B6ADA6A6-17B9-44F0-BF1B-7F0E1F01ED00}"/>
    <dgm:cxn modelId="{EA9C80A3-9048-4CF0-8215-3E9270A8A473}" type="presOf" srcId="{B3E831B3-3411-4A3C-A37D-5917451AC636}" destId="{E84E1EED-FAC3-491B-99A1-FAF3637E63AC}" srcOrd="0" destOrd="0" presId="urn:microsoft.com/office/officeart/2005/8/layout/process4"/>
    <dgm:cxn modelId="{607913B6-C3F5-47DC-A2BF-747A1EF56CC5}" srcId="{5256F99C-A119-4CF5-84D3-C8E1727DC5EF}" destId="{DA5EEDDF-48C0-4C82-8F1B-81BA78D6B8DA}" srcOrd="1" destOrd="0" parTransId="{FBD1426D-3FA3-4B07-8CC6-D37CF2CD51F7}" sibTransId="{A9D16C2F-9E0E-4455-82C1-2F17F91AEAD6}"/>
    <dgm:cxn modelId="{017960BC-536A-4B81-882B-9E9362C7AA6B}" srcId="{5256F99C-A119-4CF5-84D3-C8E1727DC5EF}" destId="{BF98495B-AE54-4D35-BF86-86275DB44FE6}" srcOrd="0" destOrd="0" parTransId="{88FE9175-4E16-4B32-B0F6-5335478C16A2}" sibTransId="{A5B10266-4947-48E8-A88E-A95D23F4BAFB}"/>
    <dgm:cxn modelId="{036272BF-155E-4B4D-822C-D0FD98ADBB2E}" type="presOf" srcId="{DA5EEDDF-48C0-4C82-8F1B-81BA78D6B8DA}" destId="{05E805BC-930E-4ACD-B170-220EFD861735}" srcOrd="0" destOrd="0" presId="urn:microsoft.com/office/officeart/2005/8/layout/process4"/>
    <dgm:cxn modelId="{BA4826E9-A57B-41C5-8277-D242AE82CF81}" type="presOf" srcId="{E0D20F8C-F0AD-491F-AA09-C5C3CA799E73}" destId="{21AA0252-0048-47AC-B19E-F29CB5801B7B}" srcOrd="0" destOrd="0" presId="urn:microsoft.com/office/officeart/2005/8/layout/process4"/>
    <dgm:cxn modelId="{CE010C8C-F23F-4B59-BDB2-16D8EE2A2CDB}" type="presParOf" srcId="{B03C154E-1BDB-4F35-8297-596544955D63}" destId="{0444B8B1-EE79-4F7C-8C94-DEAC5BF6E929}" srcOrd="0" destOrd="0" presId="urn:microsoft.com/office/officeart/2005/8/layout/process4"/>
    <dgm:cxn modelId="{B07E375C-33EE-486E-B987-973F8CE52C47}" type="presParOf" srcId="{0444B8B1-EE79-4F7C-8C94-DEAC5BF6E929}" destId="{2D5C546F-44B3-4142-8A66-2780545072FC}" srcOrd="0" destOrd="0" presId="urn:microsoft.com/office/officeart/2005/8/layout/process4"/>
    <dgm:cxn modelId="{3350482F-9706-4D6E-96FA-4A36559F96AD}" type="presParOf" srcId="{B03C154E-1BDB-4F35-8297-596544955D63}" destId="{61304B35-CEB3-4DDA-B33E-71318DA2A81F}" srcOrd="1" destOrd="0" presId="urn:microsoft.com/office/officeart/2005/8/layout/process4"/>
    <dgm:cxn modelId="{207A2455-8FB5-43EE-ACF0-E74AC5501342}" type="presParOf" srcId="{B03C154E-1BDB-4F35-8297-596544955D63}" destId="{B8034EDE-8F46-425F-9E5B-2C4890393EC8}" srcOrd="2" destOrd="0" presId="urn:microsoft.com/office/officeart/2005/8/layout/process4"/>
    <dgm:cxn modelId="{611C6E49-6051-4C17-A7D2-24102A487E21}" type="presParOf" srcId="{B8034EDE-8F46-425F-9E5B-2C4890393EC8}" destId="{21AA0252-0048-47AC-B19E-F29CB5801B7B}" srcOrd="0" destOrd="0" presId="urn:microsoft.com/office/officeart/2005/8/layout/process4"/>
    <dgm:cxn modelId="{88294ED2-17BD-4EF7-9044-C039B1EC9704}" type="presParOf" srcId="{B03C154E-1BDB-4F35-8297-596544955D63}" destId="{4B14D0B4-48C9-44B2-984F-7C6FDC1746E7}" srcOrd="3" destOrd="0" presId="urn:microsoft.com/office/officeart/2005/8/layout/process4"/>
    <dgm:cxn modelId="{827F4F8C-96C0-4219-84B7-A905E67FD053}" type="presParOf" srcId="{B03C154E-1BDB-4F35-8297-596544955D63}" destId="{F19B2643-0918-4777-B1F5-DD0BB5AEDA57}" srcOrd="4" destOrd="0" presId="urn:microsoft.com/office/officeart/2005/8/layout/process4"/>
    <dgm:cxn modelId="{7618801C-E7BC-4A49-AC3F-FB8CA671A256}" type="presParOf" srcId="{F19B2643-0918-4777-B1F5-DD0BB5AEDA57}" destId="{E84E1EED-FAC3-491B-99A1-FAF3637E63AC}" srcOrd="0" destOrd="0" presId="urn:microsoft.com/office/officeart/2005/8/layout/process4"/>
    <dgm:cxn modelId="{71138FB1-6C9F-4D88-B0ED-56624294520C}" type="presParOf" srcId="{B03C154E-1BDB-4F35-8297-596544955D63}" destId="{8200E395-2CB6-4C73-A320-0B5359173101}" srcOrd="5" destOrd="0" presId="urn:microsoft.com/office/officeart/2005/8/layout/process4"/>
    <dgm:cxn modelId="{F12E71E4-61C4-46A1-85A6-682A0FEAD55F}" type="presParOf" srcId="{B03C154E-1BDB-4F35-8297-596544955D63}" destId="{6B42B303-4E1D-46EF-9CB5-8BD1D8C720BE}" srcOrd="6" destOrd="0" presId="urn:microsoft.com/office/officeart/2005/8/layout/process4"/>
    <dgm:cxn modelId="{AD7B06D6-4B98-4622-A53D-77D0907F8C45}" type="presParOf" srcId="{6B42B303-4E1D-46EF-9CB5-8BD1D8C720BE}" destId="{3260FB7A-9BED-430F-AFCE-326676263E50}" srcOrd="0" destOrd="0" presId="urn:microsoft.com/office/officeart/2005/8/layout/process4"/>
    <dgm:cxn modelId="{E337EE5F-A416-4AF8-87D6-7FDD4100B890}" type="presParOf" srcId="{B03C154E-1BDB-4F35-8297-596544955D63}" destId="{5D409DD1-9D40-4B46-AB97-D208BC04B708}" srcOrd="7" destOrd="0" presId="urn:microsoft.com/office/officeart/2005/8/layout/process4"/>
    <dgm:cxn modelId="{EFD82448-E1BB-469E-A09E-F5E90304FAF2}" type="presParOf" srcId="{B03C154E-1BDB-4F35-8297-596544955D63}" destId="{04807A18-9A82-412E-A39A-B618E5C9E3DE}" srcOrd="8" destOrd="0" presId="urn:microsoft.com/office/officeart/2005/8/layout/process4"/>
    <dgm:cxn modelId="{5D1043CC-9324-4550-8F9F-8D6747785C86}" type="presParOf" srcId="{04807A18-9A82-412E-A39A-B618E5C9E3DE}" destId="{05E805BC-930E-4ACD-B170-220EFD861735}" srcOrd="0" destOrd="0" presId="urn:microsoft.com/office/officeart/2005/8/layout/process4"/>
    <dgm:cxn modelId="{C3761085-7305-4083-9416-8F8AB684D60C}" type="presParOf" srcId="{B03C154E-1BDB-4F35-8297-596544955D63}" destId="{648B29F5-8011-4B1D-AEC3-E1369D73E211}" srcOrd="9" destOrd="0" presId="urn:microsoft.com/office/officeart/2005/8/layout/process4"/>
    <dgm:cxn modelId="{DD1D2913-76D2-42ED-ACE6-4BFB00B6606B}" type="presParOf" srcId="{B03C154E-1BDB-4F35-8297-596544955D63}" destId="{983A26F8-B016-4D9C-8329-E059640728C4}" srcOrd="10" destOrd="0" presId="urn:microsoft.com/office/officeart/2005/8/layout/process4"/>
    <dgm:cxn modelId="{5506265E-2E63-4F70-9354-2DB8011E5E10}" type="presParOf" srcId="{983A26F8-B016-4D9C-8329-E059640728C4}" destId="{9D145B34-3DB5-4D1E-AF46-5BC3285DC49A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5C546F-44B3-4142-8A66-2780545072FC}">
      <dsp:nvSpPr>
        <dsp:cNvPr id="0" name=""/>
        <dsp:cNvSpPr/>
      </dsp:nvSpPr>
      <dsp:spPr>
        <a:xfrm>
          <a:off x="0" y="5459393"/>
          <a:ext cx="7728267" cy="71654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b="1" kern="1200">
              <a:solidFill>
                <a:schemeClr val="tx1"/>
              </a:solidFill>
            </a:rPr>
            <a:t> Problematické </a:t>
          </a:r>
          <a:r>
            <a:rPr lang="cs-CZ" sz="2000" b="1" kern="1200" dirty="0">
              <a:solidFill>
                <a:schemeClr val="tx1"/>
              </a:solidFill>
            </a:rPr>
            <a:t>situace vždy řešit ve prospěch žáků</a:t>
          </a:r>
          <a:endParaRPr lang="en-US" sz="1400" kern="1200" dirty="0">
            <a:solidFill>
              <a:schemeClr val="tx1"/>
            </a:solidFill>
          </a:endParaRPr>
        </a:p>
      </dsp:txBody>
      <dsp:txXfrm>
        <a:off x="0" y="5459393"/>
        <a:ext cx="7728267" cy="716542"/>
      </dsp:txXfrm>
    </dsp:sp>
    <dsp:sp modelId="{21AA0252-0048-47AC-B19E-F29CB5801B7B}">
      <dsp:nvSpPr>
        <dsp:cNvPr id="0" name=""/>
        <dsp:cNvSpPr/>
      </dsp:nvSpPr>
      <dsp:spPr>
        <a:xfrm rot="10800000">
          <a:off x="0" y="4368099"/>
          <a:ext cx="7728267" cy="1102042"/>
        </a:xfrm>
        <a:prstGeom prst="upArrowCallout">
          <a:avLst/>
        </a:prstGeom>
        <a:solidFill>
          <a:schemeClr val="accent2">
            <a:hueOff val="390891"/>
            <a:satOff val="-6307"/>
            <a:lumOff val="-1098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>
              <a:solidFill>
                <a:schemeClr val="tx1"/>
              </a:solidFill>
            </a:rPr>
            <a:t>5) známky z 2. pololetí 2019/2020 nesmí být použity v žádném přijímacím řízení (viz vyhláška), tzn. vypovídající hodnota takové klasifikace není často srovnatelná s hodnocením v předešlém období</a:t>
          </a:r>
          <a:endParaRPr lang="en-US" sz="1600" kern="1200" dirty="0">
            <a:solidFill>
              <a:schemeClr val="tx1"/>
            </a:solidFill>
          </a:endParaRPr>
        </a:p>
      </dsp:txBody>
      <dsp:txXfrm rot="10800000">
        <a:off x="0" y="4368099"/>
        <a:ext cx="7728267" cy="716074"/>
      </dsp:txXfrm>
    </dsp:sp>
    <dsp:sp modelId="{E84E1EED-FAC3-491B-99A1-FAF3637E63AC}">
      <dsp:nvSpPr>
        <dsp:cNvPr id="0" name=""/>
        <dsp:cNvSpPr/>
      </dsp:nvSpPr>
      <dsp:spPr>
        <a:xfrm rot="10800000">
          <a:off x="0" y="3276805"/>
          <a:ext cx="7728267" cy="1102042"/>
        </a:xfrm>
        <a:prstGeom prst="upArrowCallout">
          <a:avLst/>
        </a:prstGeom>
        <a:solidFill>
          <a:schemeClr val="accent2">
            <a:hueOff val="781782"/>
            <a:satOff val="-12614"/>
            <a:lumOff val="-2196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kern="1200" dirty="0">
              <a:solidFill>
                <a:schemeClr val="tx1"/>
              </a:solidFill>
            </a:rPr>
            <a:t>4) </a:t>
          </a:r>
          <a:r>
            <a:rPr lang="cs-CZ" sz="2000" b="1" kern="1200" dirty="0">
              <a:solidFill>
                <a:schemeClr val="tx1"/>
              </a:solidFill>
            </a:rPr>
            <a:t>Klasifikace na vysvědčení by neměla být horší než v předchozím pololetí</a:t>
          </a:r>
          <a:endParaRPr lang="en-US" sz="2000" kern="1200" dirty="0">
            <a:solidFill>
              <a:schemeClr val="tx1"/>
            </a:solidFill>
          </a:endParaRPr>
        </a:p>
      </dsp:txBody>
      <dsp:txXfrm rot="10800000">
        <a:off x="0" y="3276805"/>
        <a:ext cx="7728267" cy="716074"/>
      </dsp:txXfrm>
    </dsp:sp>
    <dsp:sp modelId="{3260FB7A-9BED-430F-AFCE-326676263E50}">
      <dsp:nvSpPr>
        <dsp:cNvPr id="0" name=""/>
        <dsp:cNvSpPr/>
      </dsp:nvSpPr>
      <dsp:spPr>
        <a:xfrm rot="10800000">
          <a:off x="0" y="2185511"/>
          <a:ext cx="7728267" cy="1102042"/>
        </a:xfrm>
        <a:prstGeom prst="upArrowCallout">
          <a:avLst/>
        </a:prstGeom>
        <a:solidFill>
          <a:schemeClr val="accent2">
            <a:hueOff val="1172672"/>
            <a:satOff val="-18920"/>
            <a:lumOff val="-3294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b="1" kern="1200" dirty="0">
              <a:solidFill>
                <a:schemeClr val="tx1"/>
              </a:solidFill>
            </a:rPr>
            <a:t>3) v případě, že nelze klasifikovat podle předchozích dvou bodů, použije se známka z 1. pololetního vysvědčení 2019/2020</a:t>
          </a:r>
          <a:endParaRPr lang="en-US" sz="2000" b="1" kern="1200" dirty="0">
            <a:solidFill>
              <a:schemeClr val="tx1"/>
            </a:solidFill>
          </a:endParaRPr>
        </a:p>
      </dsp:txBody>
      <dsp:txXfrm rot="10800000">
        <a:off x="0" y="2185511"/>
        <a:ext cx="7728267" cy="716074"/>
      </dsp:txXfrm>
    </dsp:sp>
    <dsp:sp modelId="{05E805BC-930E-4ACD-B170-220EFD861735}">
      <dsp:nvSpPr>
        <dsp:cNvPr id="0" name=""/>
        <dsp:cNvSpPr/>
      </dsp:nvSpPr>
      <dsp:spPr>
        <a:xfrm rot="10800000">
          <a:off x="0" y="1094216"/>
          <a:ext cx="7728267" cy="1102042"/>
        </a:xfrm>
        <a:prstGeom prst="upArrowCallout">
          <a:avLst/>
        </a:prstGeom>
        <a:solidFill>
          <a:schemeClr val="accent2">
            <a:hueOff val="1563563"/>
            <a:satOff val="-25227"/>
            <a:lumOff val="-4392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b="1" kern="1200" dirty="0">
              <a:solidFill>
                <a:schemeClr val="tx1"/>
              </a:solidFill>
            </a:rPr>
            <a:t>2) doplnění klasifikace: podklady získané během distanční výuky </a:t>
          </a:r>
          <a:endParaRPr lang="en-US" sz="2000" b="1" kern="1200" dirty="0">
            <a:solidFill>
              <a:schemeClr val="tx1"/>
            </a:solidFill>
          </a:endParaRPr>
        </a:p>
      </dsp:txBody>
      <dsp:txXfrm rot="10800000">
        <a:off x="0" y="1094216"/>
        <a:ext cx="7728267" cy="716074"/>
      </dsp:txXfrm>
    </dsp:sp>
    <dsp:sp modelId="{9D145B34-3DB5-4D1E-AF46-5BC3285DC49A}">
      <dsp:nvSpPr>
        <dsp:cNvPr id="0" name=""/>
        <dsp:cNvSpPr/>
      </dsp:nvSpPr>
      <dsp:spPr>
        <a:xfrm rot="10800000">
          <a:off x="0" y="2922"/>
          <a:ext cx="7728267" cy="1102042"/>
        </a:xfrm>
        <a:prstGeom prst="upArrowCallout">
          <a:avLst/>
        </a:prstGeom>
        <a:solidFill>
          <a:schemeClr val="accent2">
            <a:hueOff val="1954454"/>
            <a:satOff val="-31534"/>
            <a:lumOff val="-549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000" b="1" kern="1200">
              <a:solidFill>
                <a:schemeClr val="tx1"/>
              </a:solidFill>
            </a:rPr>
            <a:t>1) základ klasifikace: známky získané před 11.3.2020</a:t>
          </a:r>
          <a:endParaRPr lang="en-US" sz="2000" b="1" kern="1200">
            <a:solidFill>
              <a:schemeClr val="tx1"/>
            </a:solidFill>
          </a:endParaRPr>
        </a:p>
      </dsp:txBody>
      <dsp:txXfrm rot="10800000">
        <a:off x="0" y="2922"/>
        <a:ext cx="7728267" cy="7160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90EB472E-7CA6-4C2D-81E9-CD39A44F0B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AE0A0486-F672-4FEF-A0A9-E6C3B7E3A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61999"/>
            <a:ext cx="3289875" cy="5334001"/>
          </a:xfrm>
          <a:prstGeom prst="rect">
            <a:avLst/>
          </a:prstGeom>
          <a:solidFill>
            <a:srgbClr val="C8C8C8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4689BC21-5566-4B70-91EA-44B4299CB3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11870" y="761999"/>
            <a:ext cx="8790301" cy="3810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819FE078-05E2-4FC8-9D6C-FFD41F8C83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22622" y="1298448"/>
            <a:ext cx="7187529" cy="2951819"/>
          </a:xfrm>
        </p:spPr>
        <p:txBody>
          <a:bodyPr anchor="b">
            <a:normAutofit/>
          </a:bodyPr>
          <a:lstStyle/>
          <a:p>
            <a:r>
              <a:rPr lang="cs-CZ" sz="4100" b="1"/>
              <a:t>Postup při hodnocení výsledků vzdělávání žáků za druhé pololetí 	školního roku 2019/2020</a:t>
            </a:r>
            <a:br>
              <a:rPr lang="cs-CZ" sz="4100"/>
            </a:br>
            <a:endParaRPr lang="cs-CZ" sz="4100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F1FCE6A-97BC-41EB-809A-50936E0F94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00889" y="4684418"/>
            <a:ext cx="8801282" cy="1411582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D7C0153-FAD1-49BE-BC7E-C006A9450F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22622" y="5006151"/>
            <a:ext cx="7187529" cy="768116"/>
          </a:xfrm>
        </p:spPr>
        <p:txBody>
          <a:bodyPr anchor="t">
            <a:normAutofit/>
          </a:bodyPr>
          <a:lstStyle/>
          <a:p>
            <a:r>
              <a:rPr lang="cs-CZ" sz="2400">
                <a:solidFill>
                  <a:schemeClr val="accent1"/>
                </a:solidFill>
              </a:rPr>
              <a:t>Gymnázium, České Budějovice, Česká 64</a:t>
            </a:r>
          </a:p>
        </p:txBody>
      </p:sp>
      <p:pic>
        <p:nvPicPr>
          <p:cNvPr id="2050" name="Obrázek 1">
            <a:extLst>
              <a:ext uri="{FF2B5EF4-FFF2-40B4-BE49-F238E27FC236}">
                <a16:creationId xmlns:a16="http://schemas.microsoft.com/office/drawing/2014/main" id="{9C535472-1BED-44B9-A504-09603C8516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40" t="22940" r="27083" b="35933"/>
          <a:stretch>
            <a:fillRect/>
          </a:stretch>
        </p:blipFill>
        <p:spPr bwMode="auto">
          <a:xfrm>
            <a:off x="9505213" y="3982861"/>
            <a:ext cx="1404938" cy="1455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60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7" name="Rectangle 46">
            <a:extLst>
              <a:ext uri="{FF2B5EF4-FFF2-40B4-BE49-F238E27FC236}">
                <a16:creationId xmlns:a16="http://schemas.microsoft.com/office/drawing/2014/main" id="{A35CBD63-8F8F-47DC-9CE7-159E6161D8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CA0E3486-FD49-4921-B4F4-E5BB5C88AC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758953"/>
            <a:ext cx="3577575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372C03D6-39D9-4E3F-B1FF-0BE32973A6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2919" y="1123837"/>
            <a:ext cx="2947482" cy="103817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base" hangingPunct="1">
              <a:lnSpc>
                <a:spcPct val="90000"/>
              </a:lnSpc>
              <a:spcAft>
                <a:spcPts val="600"/>
              </a:spcAft>
              <a:buClrTx/>
              <a:buSzTx/>
              <a:tabLst/>
            </a:pPr>
            <a:r>
              <a:rPr kumimoji="0" lang="en-US" altLang="cs-CZ" sz="2400" b="1" i="0" u="none" strike="noStrike" cap="none" spc="-60" normalizeH="0">
                <a:ln>
                  <a:noFill/>
                </a:ln>
                <a:solidFill>
                  <a:srgbClr val="FFFFFF"/>
                </a:solidFill>
                <a:effectLst/>
                <a:latin typeface="+mj-lt"/>
                <a:ea typeface="+mj-ea"/>
                <a:cs typeface="+mj-cs"/>
              </a:rPr>
              <a:t>Obecné zásady:</a:t>
            </a:r>
            <a:endParaRPr kumimoji="0" lang="en-US" altLang="cs-CZ" sz="2400" b="0" i="0" u="none" strike="noStrike" cap="none" spc="-60" normalizeH="0">
              <a:ln>
                <a:noFill/>
              </a:ln>
              <a:solidFill>
                <a:srgbClr val="FFFFFF"/>
              </a:solidFill>
              <a:effectLst/>
              <a:latin typeface="+mj-lt"/>
              <a:ea typeface="+mj-ea"/>
              <a:cs typeface="+mj-cs"/>
            </a:endParaRPr>
          </a:p>
        </p:txBody>
      </p:sp>
      <p:sp>
        <p:nvSpPr>
          <p:cNvPr id="44" name="Content Placeholder 43">
            <a:extLst>
              <a:ext uri="{FF2B5EF4-FFF2-40B4-BE49-F238E27FC236}">
                <a16:creationId xmlns:a16="http://schemas.microsoft.com/office/drawing/2014/main" id="{57ECF8A8-E1CD-41A2-A921-53D5CFA88F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2920" y="2162014"/>
            <a:ext cx="2947482" cy="3744264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1600">
              <a:solidFill>
                <a:srgbClr val="FFFFFF"/>
              </a:solidFill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83B4A72C-2924-4CE2-8674-7E02E182ED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42" name="Zástupný obsah 3">
            <a:extLst>
              <a:ext uri="{FF2B5EF4-FFF2-40B4-BE49-F238E27FC236}">
                <a16:creationId xmlns:a16="http://schemas.microsoft.com/office/drawing/2014/main" id="{7B0A7124-E65D-406A-AEBF-B9D5160EB36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5069377"/>
              </p:ext>
            </p:extLst>
          </p:nvPr>
        </p:nvGraphicFramePr>
        <p:xfrm>
          <a:off x="4059935" y="779052"/>
          <a:ext cx="7491363" cy="5282935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7491363">
                  <a:extLst>
                    <a:ext uri="{9D8B030D-6E8A-4147-A177-3AD203B41FA5}">
                      <a16:colId xmlns:a16="http://schemas.microsoft.com/office/drawing/2014/main" val="3511497077"/>
                    </a:ext>
                  </a:extLst>
                </a:gridCol>
              </a:tblGrid>
              <a:tr h="386328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cs-CZ" sz="2300">
                          <a:effectLst/>
                        </a:rPr>
                        <a:t>Z některých běžně užívaných postupů je třeba slevit</a:t>
                      </a:r>
                      <a:endParaRPr lang="cs-CZ" sz="2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857" marR="117857" marT="0" marB="0"/>
                </a:tc>
                <a:extLst>
                  <a:ext uri="{0D108BD9-81ED-4DB2-BD59-A6C34878D82A}">
                    <a16:rowId xmlns:a16="http://schemas.microsoft.com/office/drawing/2014/main" val="845946928"/>
                  </a:ext>
                </a:extLst>
              </a:tr>
              <a:tr h="386328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cs-CZ" sz="2300">
                          <a:effectLst/>
                        </a:rPr>
                        <a:t>2) Slevit z objemu ŠVP</a:t>
                      </a:r>
                      <a:endParaRPr lang="cs-CZ" sz="2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857" marR="117857" marT="0" marB="0"/>
                </a:tc>
                <a:extLst>
                  <a:ext uri="{0D108BD9-81ED-4DB2-BD59-A6C34878D82A}">
                    <a16:rowId xmlns:a16="http://schemas.microsoft.com/office/drawing/2014/main" val="297115062"/>
                  </a:ext>
                </a:extLst>
              </a:tr>
              <a:tr h="186992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cs-CZ" sz="2300" dirty="0">
                          <a:effectLst/>
                        </a:rPr>
                        <a:t>3) Není žádoucí, aby se hodnocení prospěchu zhoršilo oproti obvyklým výsledkům z důvodu: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lphaLcParenR"/>
                      </a:pPr>
                      <a:r>
                        <a:rPr lang="cs-CZ" sz="2300" dirty="0">
                          <a:solidFill>
                            <a:schemeClr val="tx1"/>
                          </a:solidFill>
                          <a:effectLst/>
                        </a:rPr>
                        <a:t>Složité rodinné situace žáků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lphaLcParenR"/>
                      </a:pPr>
                      <a:r>
                        <a:rPr lang="cs-CZ" sz="2300" dirty="0">
                          <a:solidFill>
                            <a:schemeClr val="tx1"/>
                          </a:solidFill>
                          <a:effectLst/>
                        </a:rPr>
                        <a:t>Nižší schopnosti přípravy mimo kolektiv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cs-CZ" sz="2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857" marR="117857" marT="0" marB="0"/>
                </a:tc>
                <a:extLst>
                  <a:ext uri="{0D108BD9-81ED-4DB2-BD59-A6C34878D82A}">
                    <a16:rowId xmlns:a16="http://schemas.microsoft.com/office/drawing/2014/main" val="2949289320"/>
                  </a:ext>
                </a:extLst>
              </a:tr>
              <a:tr h="756671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cs-CZ" sz="2300">
                          <a:effectLst/>
                        </a:rPr>
                        <a:t>4) V této složité situaci dětí a rodin vždy konat ve prospěch žáků</a:t>
                      </a:r>
                      <a:endParaRPr lang="cs-CZ" sz="2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857" marR="117857" marT="0" marB="0"/>
                </a:tc>
                <a:extLst>
                  <a:ext uri="{0D108BD9-81ED-4DB2-BD59-A6C34878D82A}">
                    <a16:rowId xmlns:a16="http://schemas.microsoft.com/office/drawing/2014/main" val="694935137"/>
                  </a:ext>
                </a:extLst>
              </a:tr>
              <a:tr h="756671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cs-CZ" sz="2300">
                          <a:effectLst/>
                        </a:rPr>
                        <a:t>5) Hodnocení výchovných předmětů považuje MŠMT za zbytné</a:t>
                      </a:r>
                      <a:endParaRPr lang="cs-CZ" sz="2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857" marR="117857" marT="0" marB="0"/>
                </a:tc>
                <a:extLst>
                  <a:ext uri="{0D108BD9-81ED-4DB2-BD59-A6C34878D82A}">
                    <a16:rowId xmlns:a16="http://schemas.microsoft.com/office/drawing/2014/main" val="3079041144"/>
                  </a:ext>
                </a:extLst>
              </a:tr>
              <a:tr h="1127014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cs-CZ" sz="2300" dirty="0">
                          <a:effectLst/>
                        </a:rPr>
                        <a:t>6) MŠMT má důvěru v odborné kompetence učitelů škol-tzn. i v této situaci lze hodnocení výsledků za 2. pol. 2019/2020 provést</a:t>
                      </a:r>
                      <a:endParaRPr lang="cs-CZ" sz="2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7857" marR="117857" marT="0" marB="0"/>
                </a:tc>
                <a:extLst>
                  <a:ext uri="{0D108BD9-81ED-4DB2-BD59-A6C34878D82A}">
                    <a16:rowId xmlns:a16="http://schemas.microsoft.com/office/drawing/2014/main" val="19442482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27538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2">
            <a:extLst>
              <a:ext uri="{FF2B5EF4-FFF2-40B4-BE49-F238E27FC236}">
                <a16:creationId xmlns:a16="http://schemas.microsoft.com/office/drawing/2014/main" id="{2ABBB681-F4D2-40F2-ACC3-DE0B4B4880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4">
            <a:extLst>
              <a:ext uri="{FF2B5EF4-FFF2-40B4-BE49-F238E27FC236}">
                <a16:creationId xmlns:a16="http://schemas.microsoft.com/office/drawing/2014/main" id="{09388ED0-1FEF-4E11-B488-BD661D1AC1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58470"/>
            <a:ext cx="11237976" cy="589788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Zástupný obsah 3">
            <a:extLst>
              <a:ext uri="{FF2B5EF4-FFF2-40B4-BE49-F238E27FC236}">
                <a16:creationId xmlns:a16="http://schemas.microsoft.com/office/drawing/2014/main" id="{92A25259-CF73-4B3D-A5E3-EDEB5BFAA25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2471600"/>
              </p:ext>
            </p:extLst>
          </p:nvPr>
        </p:nvGraphicFramePr>
        <p:xfrm>
          <a:off x="794805" y="883634"/>
          <a:ext cx="10382181" cy="8351329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5340324">
                  <a:extLst>
                    <a:ext uri="{9D8B030D-6E8A-4147-A177-3AD203B41FA5}">
                      <a16:colId xmlns:a16="http://schemas.microsoft.com/office/drawing/2014/main" val="389748821"/>
                    </a:ext>
                  </a:extLst>
                </a:gridCol>
                <a:gridCol w="5041857">
                  <a:extLst>
                    <a:ext uri="{9D8B030D-6E8A-4147-A177-3AD203B41FA5}">
                      <a16:colId xmlns:a16="http://schemas.microsoft.com/office/drawing/2014/main" val="1217680949"/>
                    </a:ext>
                  </a:extLst>
                </a:gridCol>
              </a:tblGrid>
              <a:tr h="641467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cs-CZ" sz="2200" dirty="0">
                          <a:effectLst/>
                        </a:rPr>
                        <a:t>7</a:t>
                      </a:r>
                      <a:r>
                        <a:rPr lang="cs-CZ" sz="2200" dirty="0">
                          <a:solidFill>
                            <a:schemeClr val="tx1"/>
                          </a:solidFill>
                          <a:effectLst/>
                        </a:rPr>
                        <a:t>) Klasifikace na vysvědčení by neměla být horší než v předchozím pololetí</a:t>
                      </a:r>
                      <a:endParaRPr lang="cs-CZ" sz="2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2231" marR="12223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 </a:t>
                      </a:r>
                      <a:endParaRPr lang="cs-CZ" sz="1900" b="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2231" marR="122231" marT="0" marB="0"/>
                </a:tc>
                <a:extLst>
                  <a:ext uri="{0D108BD9-81ED-4DB2-BD59-A6C34878D82A}">
                    <a16:rowId xmlns:a16="http://schemas.microsoft.com/office/drawing/2014/main" val="4154710957"/>
                  </a:ext>
                </a:extLst>
              </a:tr>
              <a:tr h="641467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cs-CZ" sz="2200" dirty="0">
                          <a:effectLst/>
                        </a:rPr>
                        <a:t>8) Problematické situace vždy řešit ve prospěch žáků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2231" marR="12223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 </a:t>
                      </a:r>
                      <a:endParaRPr lang="cs-CZ" sz="1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2231" marR="122231" marT="0" marB="0"/>
                </a:tc>
                <a:extLst>
                  <a:ext uri="{0D108BD9-81ED-4DB2-BD59-A6C34878D82A}">
                    <a16:rowId xmlns:a16="http://schemas.microsoft.com/office/drawing/2014/main" val="3065355485"/>
                  </a:ext>
                </a:extLst>
              </a:tr>
              <a:tr h="641467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cs-CZ" sz="2200" dirty="0">
                          <a:effectLst/>
                        </a:rPr>
                        <a:t>9) Neplatí ustanovení školního řádu o minimálním počtu známek</a:t>
                      </a:r>
                      <a:endParaRPr lang="cs-CZ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2231" marR="12223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 </a:t>
                      </a:r>
                      <a:endParaRPr lang="cs-CZ" sz="1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2231" marR="122231" marT="0" marB="0"/>
                </a:tc>
                <a:extLst>
                  <a:ext uri="{0D108BD9-81ED-4DB2-BD59-A6C34878D82A}">
                    <a16:rowId xmlns:a16="http://schemas.microsoft.com/office/drawing/2014/main" val="3845495404"/>
                  </a:ext>
                </a:extLst>
              </a:tr>
              <a:tr h="3123152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cs-CZ" sz="2200" dirty="0">
                          <a:effectLst/>
                        </a:rPr>
                        <a:t>10) Slovo „nehodnoceno“ na vysvědčení téměř nelze použít </a:t>
                      </a:r>
                      <a:r>
                        <a:rPr lang="cs-CZ" sz="2200" b="0" dirty="0">
                          <a:effectLst/>
                        </a:rPr>
                        <a:t>(více v poznámce)</a:t>
                      </a:r>
                      <a:endParaRPr lang="cs-CZ" sz="22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2231" marR="12223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900" i="1" dirty="0">
                          <a:effectLst/>
                        </a:rPr>
                        <a:t>Z Vyhlášky plyne, že uvádět na vysvědčení             u povinných předmětů </a:t>
                      </a:r>
                      <a:r>
                        <a:rPr lang="cs-CZ" sz="1900" i="1" dirty="0">
                          <a:solidFill>
                            <a:srgbClr val="FF0000"/>
                          </a:solidFill>
                          <a:effectLst/>
                        </a:rPr>
                        <a:t>slovo „nehodnocen(a)“ lze připustit pouze tehdy, není-li absolutně žádný podklad pro hodnocení a žák byl z daného předmětu na konci prvního pololetí (včetně náhradního termínu pro hodnocení) hodnocen také slovem „nehodnocen(a)“, </a:t>
                      </a:r>
                      <a:r>
                        <a:rPr lang="cs-CZ" sz="1900" i="1" dirty="0">
                          <a:effectLst/>
                        </a:rPr>
                        <a:t>anebo se jedná        o předmět vyučovaný pouze v druhém pololetí      a nejsou absolutně žádné podklady pro hodnocení.</a:t>
                      </a:r>
                      <a:endParaRPr lang="cs-CZ" sz="19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2231" marR="122231" marT="0" marB="0"/>
                </a:tc>
                <a:extLst>
                  <a:ext uri="{0D108BD9-81ED-4DB2-BD59-A6C34878D82A}">
                    <a16:rowId xmlns:a16="http://schemas.microsoft.com/office/drawing/2014/main" val="566800952"/>
                  </a:ext>
                </a:extLst>
              </a:tr>
              <a:tr h="3123152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cs-CZ" sz="1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2231" marR="12223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cs-CZ" sz="19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2231" marR="122231" marT="0" marB="0"/>
                </a:tc>
                <a:extLst>
                  <a:ext uri="{0D108BD9-81ED-4DB2-BD59-A6C34878D82A}">
                    <a16:rowId xmlns:a16="http://schemas.microsoft.com/office/drawing/2014/main" val="3496675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279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F754C990-9493-43C5-A08F-2B9A55F7DF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176A2F0-4868-448D-8624-668A960A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31750" cap="sq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Zástupný obsah 3">
            <a:extLst>
              <a:ext uri="{FF2B5EF4-FFF2-40B4-BE49-F238E27FC236}">
                <a16:creationId xmlns:a16="http://schemas.microsoft.com/office/drawing/2014/main" id="{D4D6392D-755C-42A5-A8ED-50599186FA0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8187365"/>
              </p:ext>
            </p:extLst>
          </p:nvPr>
        </p:nvGraphicFramePr>
        <p:xfrm>
          <a:off x="801538" y="857098"/>
          <a:ext cx="10588923" cy="5426207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5154879">
                  <a:extLst>
                    <a:ext uri="{9D8B030D-6E8A-4147-A177-3AD203B41FA5}">
                      <a16:colId xmlns:a16="http://schemas.microsoft.com/office/drawing/2014/main" val="1332613532"/>
                    </a:ext>
                  </a:extLst>
                </a:gridCol>
                <a:gridCol w="5434044">
                  <a:extLst>
                    <a:ext uri="{9D8B030D-6E8A-4147-A177-3AD203B41FA5}">
                      <a16:colId xmlns:a16="http://schemas.microsoft.com/office/drawing/2014/main" val="1673571992"/>
                    </a:ext>
                  </a:extLst>
                </a:gridCol>
              </a:tblGrid>
              <a:tr h="4071561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cs-CZ" sz="2100" dirty="0">
                          <a:effectLst/>
                        </a:rPr>
                        <a:t>11) Uplatňovat v odpovídající míře formativní hodnocení</a:t>
                      </a:r>
                      <a:endParaRPr lang="cs-CZ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5" marR="8619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cs-CZ" sz="1800" b="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5" marR="86195" marT="0" marB="0"/>
                </a:tc>
                <a:extLst>
                  <a:ext uri="{0D108BD9-81ED-4DB2-BD59-A6C34878D82A}">
                    <a16:rowId xmlns:a16="http://schemas.microsoft.com/office/drawing/2014/main" val="49196178"/>
                  </a:ext>
                </a:extLst>
              </a:tr>
              <a:tr h="1272116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cs-CZ" sz="1800" dirty="0">
                          <a:effectLst/>
                        </a:rPr>
                        <a:t>12) </a:t>
                      </a:r>
                      <a:r>
                        <a:rPr lang="cs-CZ" sz="2100" dirty="0">
                          <a:effectLst/>
                        </a:rPr>
                        <a:t>Školy neusilují o naplnění ŠVP za každou cenu, soustředí se na hlavní výstupy, především v profilových předmětech</a:t>
                      </a:r>
                      <a:endParaRPr lang="cs-CZ" sz="2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5" marR="8619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86195" marR="86195" marT="0" marB="0"/>
                </a:tc>
                <a:extLst>
                  <a:ext uri="{0D108BD9-81ED-4DB2-BD59-A6C34878D82A}">
                    <a16:rowId xmlns:a16="http://schemas.microsoft.com/office/drawing/2014/main" val="7363503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44000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754C990-9493-43C5-A08F-2B9A55F7DF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176A2F0-4868-448D-8624-668A960A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31750" cap="sq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Zástupný obsah 3">
            <a:extLst>
              <a:ext uri="{FF2B5EF4-FFF2-40B4-BE49-F238E27FC236}">
                <a16:creationId xmlns:a16="http://schemas.microsoft.com/office/drawing/2014/main" id="{E8A26AB7-0900-4D13-91C5-84AA5AEF10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3957990"/>
              </p:ext>
            </p:extLst>
          </p:nvPr>
        </p:nvGraphicFramePr>
        <p:xfrm>
          <a:off x="801539" y="1436173"/>
          <a:ext cx="10588923" cy="44852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49676">
                  <a:extLst>
                    <a:ext uri="{9D8B030D-6E8A-4147-A177-3AD203B41FA5}">
                      <a16:colId xmlns:a16="http://schemas.microsoft.com/office/drawing/2014/main" val="1991702873"/>
                    </a:ext>
                  </a:extLst>
                </a:gridCol>
                <a:gridCol w="5239247">
                  <a:extLst>
                    <a:ext uri="{9D8B030D-6E8A-4147-A177-3AD203B41FA5}">
                      <a16:colId xmlns:a16="http://schemas.microsoft.com/office/drawing/2014/main" val="1150351010"/>
                    </a:ext>
                  </a:extLst>
                </a:gridCol>
              </a:tblGrid>
              <a:tr h="1495077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cs-CZ" sz="2000" dirty="0">
                          <a:solidFill>
                            <a:schemeClr val="tx1"/>
                          </a:solidFill>
                          <a:effectLst/>
                        </a:rPr>
                        <a:t>13) podklady pro hodnocení získané v druhém pololetí v době, kdy osobní přítomnost žáků nebyla zakázána (tj. do 10. března 2020)</a:t>
                      </a:r>
                      <a:endParaRPr lang="cs-CZ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4882" marR="124882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 </a:t>
                      </a:r>
                      <a:endParaRPr lang="cs-CZ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4882" marR="124882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7826365"/>
                  </a:ext>
                </a:extLst>
              </a:tr>
              <a:tr h="185502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cs-CZ" sz="2000" dirty="0">
                          <a:solidFill>
                            <a:schemeClr val="tx1"/>
                          </a:solidFill>
                          <a:effectLst/>
                        </a:rPr>
                        <a:t>14) podpůrně také podklady pro hodnocení získané v době, kdy probíhalo vzdělávání na dálku, pokud pro takové vzdělávání měl žák odpovídající podmínky </a:t>
                      </a:r>
                      <a:r>
                        <a:rPr lang="cs-CZ" sz="2000" b="0" dirty="0">
                          <a:solidFill>
                            <a:schemeClr val="tx1"/>
                          </a:solidFill>
                          <a:effectLst/>
                        </a:rPr>
                        <a:t>(více uvedeno v bodě 16)</a:t>
                      </a:r>
                      <a:endParaRPr lang="cs-CZ" sz="20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4882" marR="124882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cs-CZ" sz="20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cs-CZ" sz="20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4882" marR="124882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0264440"/>
                  </a:ext>
                </a:extLst>
              </a:tr>
              <a:tr h="1135134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cs-CZ" sz="2000" dirty="0">
                          <a:solidFill>
                            <a:schemeClr val="tx1"/>
                          </a:solidFill>
                          <a:effectLst/>
                        </a:rPr>
                        <a:t>15) podpůrně také hodnocení výsledků vzdělávání žáka za první pololetí školního roku 2019/2020</a:t>
                      </a:r>
                      <a:endParaRPr lang="cs-CZ" sz="2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4882" marR="124882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2000" i="1" dirty="0">
                          <a:effectLst/>
                        </a:rPr>
                        <a:t> např. v případě, že by jinak nebylo možné žáka klasifikovat</a:t>
                      </a:r>
                      <a:endParaRPr lang="cs-CZ" sz="20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4882" marR="124882" marT="0" marB="0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4417203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A0DF1773-2E19-46D6-A3CC-34024ECDF9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1539" y="651343"/>
            <a:ext cx="10588922" cy="78483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cs-CZ" altLang="cs-CZ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Postup pro závěrečné hodnocení</a:t>
            </a:r>
            <a:endParaRPr kumimoji="0" lang="cs-CZ" altLang="cs-CZ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cs-CZ" altLang="cs-CZ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Závěrečné hodnocení žáka na vysvědčení na konci školního roku 2019/2020 zohlední:</a:t>
            </a:r>
            <a:endParaRPr kumimoji="0" lang="cs-CZ" altLang="cs-CZ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21913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1D09F9-639C-4B6C-BD95-5842D62088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C5F2511-0B28-440C-960D-1E5D1846AB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9267" y="864108"/>
            <a:ext cx="7341657" cy="434708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cs-CZ" sz="2200" b="1" dirty="0"/>
              <a:t>16) Za období vzdělávání na dálku </a:t>
            </a:r>
            <a:r>
              <a:rPr lang="cs-CZ" sz="2200" b="1" dirty="0">
                <a:solidFill>
                  <a:srgbClr val="FF0000"/>
                </a:solidFill>
              </a:rPr>
              <a:t>lze </a:t>
            </a:r>
            <a:r>
              <a:rPr lang="cs-CZ" sz="2200" b="1" dirty="0"/>
              <a:t>v závěrečném hodnocení žáka na konci školního roku 2019/2020 zohlednit například:</a:t>
            </a:r>
          </a:p>
          <a:p>
            <a:pPr lvl="0"/>
            <a:r>
              <a:rPr lang="cs-CZ" sz="2200" dirty="0"/>
              <a:t>snahu žáků o pravidelnou práci ve vzdělávání na dálku a odevzdávání úkolů a výstupů</a:t>
            </a:r>
          </a:p>
          <a:p>
            <a:pPr lvl="0"/>
            <a:r>
              <a:rPr lang="cs-CZ" sz="2200" dirty="0"/>
              <a:t>samostatnou práci žáků a samostudium během vzdělávání na dálku a její výsledky</a:t>
            </a:r>
          </a:p>
          <a:p>
            <a:pPr lvl="0"/>
            <a:r>
              <a:rPr lang="cs-CZ" sz="2200" dirty="0"/>
              <a:t>četbu související se zadanými úkoly</a:t>
            </a:r>
          </a:p>
          <a:p>
            <a:r>
              <a:rPr lang="cs-CZ" sz="2200" dirty="0"/>
              <a:t>portfolia prací žáků, případně jejich další podklady, které umožnily žákům samotným formulovat výsledky, kterých dosáhli (sebehodnocení žáka jako podklad pro hodnocení učitele)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C6810B88-AD45-48F1-B056-C024360F27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69934" y="5295991"/>
            <a:ext cx="1213165" cy="1213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6677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ABBB681-F4D2-40F2-ACC3-DE0B4B4880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9388ED0-1FEF-4E11-B488-BD661D1AC1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58470"/>
            <a:ext cx="11237976" cy="589788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Zástupný obsah 3">
            <a:extLst>
              <a:ext uri="{FF2B5EF4-FFF2-40B4-BE49-F238E27FC236}">
                <a16:creationId xmlns:a16="http://schemas.microsoft.com/office/drawing/2014/main" id="{CE9618EE-FBD6-4B7E-AC2A-A472D1E0FCB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8871059"/>
              </p:ext>
            </p:extLst>
          </p:nvPr>
        </p:nvGraphicFramePr>
        <p:xfrm>
          <a:off x="1171614" y="771434"/>
          <a:ext cx="9848773" cy="52719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06148">
                  <a:extLst>
                    <a:ext uri="{9D8B030D-6E8A-4147-A177-3AD203B41FA5}">
                      <a16:colId xmlns:a16="http://schemas.microsoft.com/office/drawing/2014/main" val="1250325515"/>
                    </a:ext>
                  </a:extLst>
                </a:gridCol>
                <a:gridCol w="4842625">
                  <a:extLst>
                    <a:ext uri="{9D8B030D-6E8A-4147-A177-3AD203B41FA5}">
                      <a16:colId xmlns:a16="http://schemas.microsoft.com/office/drawing/2014/main" val="4121006961"/>
                    </a:ext>
                  </a:extLst>
                </a:gridCol>
              </a:tblGrid>
              <a:tr h="1857961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cs-CZ" sz="1900" dirty="0">
                          <a:solidFill>
                            <a:srgbClr val="FF0000"/>
                          </a:solidFill>
                          <a:effectLst/>
                        </a:rPr>
                        <a:t>17) Hodnocení v průběhu vzdělávání na dálku nebo jinou formou do konce druhého pololetí nesmí být důvodem pro hodnocení žáka na vysvědčení za druhé pololetí školního roku 2019/2020 stupněm nedostatečný.</a:t>
                      </a:r>
                      <a:endParaRPr lang="cs-CZ" sz="19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5428" marR="1154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900">
                          <a:effectLst/>
                        </a:rPr>
                        <a:t> </a:t>
                      </a:r>
                      <a:endParaRPr lang="cs-CZ" sz="1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5428" marR="115428" marT="0" marB="0"/>
                </a:tc>
                <a:extLst>
                  <a:ext uri="{0D108BD9-81ED-4DB2-BD59-A6C34878D82A}">
                    <a16:rowId xmlns:a16="http://schemas.microsoft.com/office/drawing/2014/main" val="924496666"/>
                  </a:ext>
                </a:extLst>
              </a:tr>
              <a:tr h="1857961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cs-CZ" sz="1900" dirty="0">
                          <a:solidFill>
                            <a:srgbClr val="FF0000"/>
                          </a:solidFill>
                          <a:effectLst/>
                        </a:rPr>
                        <a:t>18) Nedostatek podkladů k hodnocení za období od 11. března 2020 není sám o sobě důvodem k tomu, aby byl žák z některého předmětu na vysvědčení namísto uvedení stupně prospěchu „nehodnocen“.</a:t>
                      </a:r>
                      <a:endParaRPr lang="cs-CZ" sz="19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5428" marR="1154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900" dirty="0">
                          <a:effectLst/>
                        </a:rPr>
                        <a:t> </a:t>
                      </a:r>
                      <a:endParaRPr lang="cs-CZ" sz="1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5428" marR="115428" marT="0" marB="0"/>
                </a:tc>
                <a:extLst>
                  <a:ext uri="{0D108BD9-81ED-4DB2-BD59-A6C34878D82A}">
                    <a16:rowId xmlns:a16="http://schemas.microsoft.com/office/drawing/2014/main" val="3172980232"/>
                  </a:ext>
                </a:extLst>
              </a:tr>
              <a:tr h="155603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cs-CZ" sz="1900" dirty="0">
                          <a:solidFill>
                            <a:schemeClr val="tx1"/>
                          </a:solidFill>
                          <a:effectLst/>
                        </a:rPr>
                        <a:t>19) Žákům, kteří by nebyli s hodnocením na vysvědčení spokojeni, vždy zůstává zachována možnost žádat přezkoumání výsledků hodnocení s případným komisionálním přezkoušením.</a:t>
                      </a:r>
                      <a:endParaRPr lang="cs-CZ" sz="1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5428" marR="11542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900" i="1" dirty="0">
                          <a:effectLst/>
                        </a:rPr>
                        <a:t>§ 69 odst. 9 školského zákona). Termín takového přezkoušení je možné podle zákona individuálně dohodnout se zákonným zástupcem nebo se zletilým žákem.</a:t>
                      </a:r>
                      <a:endParaRPr lang="cs-CZ" sz="190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5428" marR="115428" marT="0" marB="0"/>
                </a:tc>
                <a:extLst>
                  <a:ext uri="{0D108BD9-81ED-4DB2-BD59-A6C34878D82A}">
                    <a16:rowId xmlns:a16="http://schemas.microsoft.com/office/drawing/2014/main" val="29499189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90995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8">
            <a:extLst>
              <a:ext uri="{FF2B5EF4-FFF2-40B4-BE49-F238E27FC236}">
                <a16:creationId xmlns:a16="http://schemas.microsoft.com/office/drawing/2014/main" id="{2ABBB681-F4D2-40F2-ACC3-DE0B4B4880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0">
            <a:extLst>
              <a:ext uri="{FF2B5EF4-FFF2-40B4-BE49-F238E27FC236}">
                <a16:creationId xmlns:a16="http://schemas.microsoft.com/office/drawing/2014/main" id="{09388ED0-1FEF-4E11-B488-BD661D1AC1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58470"/>
            <a:ext cx="11237976" cy="589788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Zástupný obsah 3">
            <a:extLst>
              <a:ext uri="{FF2B5EF4-FFF2-40B4-BE49-F238E27FC236}">
                <a16:creationId xmlns:a16="http://schemas.microsoft.com/office/drawing/2014/main" id="{3B5C5F8C-AA98-4CF8-B0AA-1AD04358735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4105520"/>
              </p:ext>
            </p:extLst>
          </p:nvPr>
        </p:nvGraphicFramePr>
        <p:xfrm>
          <a:off x="954105" y="771434"/>
          <a:ext cx="10283791" cy="527195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14110">
                  <a:extLst>
                    <a:ext uri="{9D8B030D-6E8A-4147-A177-3AD203B41FA5}">
                      <a16:colId xmlns:a16="http://schemas.microsoft.com/office/drawing/2014/main" val="744234645"/>
                    </a:ext>
                  </a:extLst>
                </a:gridCol>
                <a:gridCol w="5169681">
                  <a:extLst>
                    <a:ext uri="{9D8B030D-6E8A-4147-A177-3AD203B41FA5}">
                      <a16:colId xmlns:a16="http://schemas.microsoft.com/office/drawing/2014/main" val="3864935142"/>
                    </a:ext>
                  </a:extLst>
                </a:gridCol>
              </a:tblGrid>
              <a:tr h="527195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cs-CZ" sz="2000" dirty="0">
                          <a:solidFill>
                            <a:schemeClr val="tx1"/>
                          </a:solidFill>
                          <a:effectLst/>
                        </a:rPr>
                        <a:t>20) Pro žáky nematuritních ročníků, kteří se neúčastnili distanční formy výuky, dále platí:  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cs-CZ" sz="18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 souladu s ustanovením § 22 zákona č. 561/2004 (školský zákon), ve znění pozdějších předpisů, je </a:t>
                      </a:r>
                      <a:r>
                        <a:rPr lang="cs-CZ" sz="1800" b="1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povinností žáka řádně se vzdělávat</a:t>
                      </a:r>
                      <a:r>
                        <a:rPr lang="cs-CZ" sz="18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Pokud by žák z objektivních důvodů (např. nemožnost přístupu k informačním a komunikačním technologiím) nemohl odevzdat zadané úkoly, práce apod. a zároveň nemohl prokázat znalosti probrané látky za období 11. 3. 2020-30. 6. 2020, </a:t>
                      </a:r>
                      <a:r>
                        <a:rPr lang="cs-CZ" sz="1800" b="1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může vyučující </a:t>
                      </a:r>
                      <a:r>
                        <a:rPr lang="cs-CZ" sz="18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daného předmětu </a:t>
                      </a:r>
                      <a:r>
                        <a:rPr lang="cs-CZ" sz="1800" b="1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požadovat</a:t>
                      </a:r>
                      <a:r>
                        <a:rPr lang="cs-CZ" sz="18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po takovém žákovi/takové žákyni</a:t>
                      </a:r>
                      <a:r>
                        <a:rPr lang="cs-CZ" sz="1800" b="1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doplnění úkolů</a:t>
                      </a:r>
                      <a:r>
                        <a:rPr lang="cs-CZ" sz="18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prací apod., které vykonali ostatní žáci při distanční formě výuky  </a:t>
                      </a:r>
                      <a:r>
                        <a:rPr lang="cs-CZ" sz="1800" b="1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cs-CZ" sz="18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dále </a:t>
                      </a:r>
                      <a:r>
                        <a:rPr lang="cs-CZ" sz="1800" b="1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prokázání znalosti probrané látky za toto období</a:t>
                      </a:r>
                      <a:r>
                        <a:rPr lang="cs-CZ" sz="18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a to do 19. listopadu 2020. 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0031" marR="120031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cs-CZ" sz="1700" b="0" i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cs-CZ" sz="1700" b="0" i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cs-CZ" sz="1700" b="0" i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cs-CZ" sz="1700" b="0" i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cs-CZ" sz="1800" b="0" i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8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Klasifikace znalostí výše uvedené látky bude součástí hodnocení žáka za 1. pololetí školního roku 2020/2021.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cs-CZ" sz="1800" b="0" i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800" b="1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Každý takový případ bude projednáván a posuzován individuálně Školní výchovnou komisí. </a:t>
                      </a:r>
                      <a:r>
                        <a:rPr lang="cs-CZ" sz="1800" b="0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Zároveň platí podle § 164, odst. 1, písm. c, školského zákona, že </a:t>
                      </a:r>
                      <a:r>
                        <a:rPr lang="cs-CZ" sz="1800" b="1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ředitel školy odpovídá za odbornou a pedagogickou úroveň vzdělávání.</a:t>
                      </a:r>
                      <a:endParaRPr lang="cs-CZ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0031" marR="120031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59437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8115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E390BB-AE90-4942-A692-F832A1C8D4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</p:spPr>
        <p:txBody>
          <a:bodyPr>
            <a:normAutofit/>
          </a:bodyPr>
          <a:lstStyle/>
          <a:p>
            <a:r>
              <a:rPr lang="cs-CZ" dirty="0"/>
              <a:t>Shrnutí: </a:t>
            </a:r>
            <a:br>
              <a:rPr lang="cs-CZ" dirty="0"/>
            </a:br>
            <a:br>
              <a:rPr lang="cs-CZ" dirty="0"/>
            </a:br>
            <a:r>
              <a:rPr lang="cs-CZ" dirty="0"/>
              <a:t>Zásady klasifikace podle manuálu MŠMT</a:t>
            </a:r>
          </a:p>
        </p:txBody>
      </p:sp>
      <p:graphicFrame>
        <p:nvGraphicFramePr>
          <p:cNvPr id="15" name="Zástupný obsah 2">
            <a:extLst>
              <a:ext uri="{FF2B5EF4-FFF2-40B4-BE49-F238E27FC236}">
                <a16:creationId xmlns:a16="http://schemas.microsoft.com/office/drawing/2014/main" id="{0D7F2CA0-7BB6-43B1-AACD-E681CD5ABF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7371615"/>
              </p:ext>
            </p:extLst>
          </p:nvPr>
        </p:nvGraphicFramePr>
        <p:xfrm>
          <a:off x="3759896" y="363984"/>
          <a:ext cx="7728267" cy="61788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50200265"/>
      </p:ext>
    </p:extLst>
  </p:cSld>
  <p:clrMapOvr>
    <a:masterClrMapping/>
  </p:clrMapOvr>
</p:sld>
</file>

<file path=ppt/theme/theme1.xml><?xml version="1.0" encoding="utf-8"?>
<a:theme xmlns:a="http://schemas.openxmlformats.org/drawingml/2006/main" name="Rámeček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856</Words>
  <Application>Microsoft Office PowerPoint</Application>
  <PresentationFormat>Širokoúhlá obrazovka</PresentationFormat>
  <Paragraphs>58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Arial</vt:lpstr>
      <vt:lpstr>Calibri</vt:lpstr>
      <vt:lpstr>Corbel</vt:lpstr>
      <vt:lpstr>Wingdings 2</vt:lpstr>
      <vt:lpstr>Rámeček</vt:lpstr>
      <vt:lpstr>Postup při hodnocení výsledků vzdělávání žáků za druhé pololetí  školního roku 2019/2020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Shrnutí:   Zásady klasifikace podle manuálu MŠMT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Postup při hodnocení výsledků vzdělávání žáků za druhé pololetí  školního roku 2019/2020 </dc:title>
  <dc:creator>Antonín Sekyrka</dc:creator>
  <cp:lastModifiedBy>Antonín Sekyrka</cp:lastModifiedBy>
  <cp:revision>8</cp:revision>
  <dcterms:created xsi:type="dcterms:W3CDTF">2020-05-29T05:54:21Z</dcterms:created>
  <dcterms:modified xsi:type="dcterms:W3CDTF">2020-06-16T14:26:07Z</dcterms:modified>
</cp:coreProperties>
</file>