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customXml/itemProps2.xml" ContentType="application/vnd.openxmlformats-officedocument.customXmlProperties+xml"/>
  <Override PartName="/customXml/itemProps1.xml" ContentType="application/vnd.openxmlformats-officedocument.customXmlProperties+xml"/>
  <Override PartName="/customXml/itemProps3.xml" ContentType="application/vnd.openxmlformats-officedocument.customXml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1" r:id="rId6"/>
    <p:sldId id="260" r:id="rId7"/>
  </p:sldIdLst>
  <p:sldSz cx="12192000" cy="6858000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presProps" Target="presProps.xml"/><Relationship Id="rId13" Type="http://schemas.openxmlformats.org/officeDocument/2006/relationships/customXml" Target="../customXml/item2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ustomXml" Target="../customXml/item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ableStyles" Target="tableStyles.xml"/><Relationship Id="rId5" Type="http://schemas.openxmlformats.org/officeDocument/2006/relationships/slide" Target="slides/slide4.xml"/><Relationship Id="rId10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viewProps" Target="viewProps.xml"/><Relationship Id="rId14" Type="http://schemas.openxmlformats.org/officeDocument/2006/relationships/customXml" Target="../customXml/item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8CA39AE1-DE51-CE4B-42D9-9353F844E92B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Podnadpis 2">
            <a:extLst>
              <a:ext uri="{FF2B5EF4-FFF2-40B4-BE49-F238E27FC236}">
                <a16:creationId xmlns:a16="http://schemas.microsoft.com/office/drawing/2014/main" id="{3CF05E27-5BC4-FF33-BCAC-A8FD65777F6A}"/>
              </a:ext>
            </a:extLst>
          </p:cNvPr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cs-CZ"/>
              <a:t>Kliknutím můžete upravit styl předlohy.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3261180-5596-F7D6-A9DC-942A6DBBE6E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B67F132A-0A44-064A-EBF6-7F5288DB7E1D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38EEC0C-158E-0E61-2707-12120C603194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132932574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D75A210-4CA4-E2D3-765C-1A0A3AA9C5B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B20105FD-646C-50D3-BC1B-F67BD56D2502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3A8AA176-F9AD-0DA2-7A65-63D2C2CB6848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6A2A105A-2F1A-7FF1-980B-E0C94E625163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D296DC0-A914-6A53-7360-F18A6365DDCA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9806528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oddílu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317898A-F273-7729-248D-AA7F488381A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BB678CC8-22B9-47AD-AE5D-8FE4DFDB6F19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A9D9194B-7AD5-1FF2-9D7D-68360D26A68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00117308-D98B-8A3D-9E98-848787C8875C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177716C-6726-D915-F7DB-2BEA884B07C9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34583219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110270B0-99E4-8137-31C6-0BA9AF3CCFC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E0E7C0F8-B290-B3ED-3936-87404C87AFB1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E9D571EF-D578-9682-2992-33251FFE0EA3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D4F5497A-F839-6E03-A481-A160A555190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0C6BB8B3-3BB5-2CAC-20E6-855F95859A05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BA9FDB3A-57DC-2057-3FA6-995EABF3E55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60299215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E5BA45-767E-D111-85C6-ED613F5D0DA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58DD0748-9888-38E9-F2C1-58D7E4F4DAB8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4" name="Zástupný obsah 3">
            <a:extLst>
              <a:ext uri="{FF2B5EF4-FFF2-40B4-BE49-F238E27FC236}">
                <a16:creationId xmlns:a16="http://schemas.microsoft.com/office/drawing/2014/main" id="{DBF4D525-07FF-5D31-1B2A-9AFBFABFF71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5" name="Zástupný text 4">
            <a:extLst>
              <a:ext uri="{FF2B5EF4-FFF2-40B4-BE49-F238E27FC236}">
                <a16:creationId xmlns:a16="http://schemas.microsoft.com/office/drawing/2014/main" id="{2E7EFA71-D2D6-CF09-D8BF-B1D0961DCFE5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6" name="Zástupný obsah 5">
            <a:extLst>
              <a:ext uri="{FF2B5EF4-FFF2-40B4-BE49-F238E27FC236}">
                <a16:creationId xmlns:a16="http://schemas.microsoft.com/office/drawing/2014/main" id="{594B3F96-E5D1-E888-B57A-562CF31254B9}"/>
              </a:ext>
            </a:extLst>
          </p:cNvPr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7" name="Zástupný symbol pro datum 6">
            <a:extLst>
              <a:ext uri="{FF2B5EF4-FFF2-40B4-BE49-F238E27FC236}">
                <a16:creationId xmlns:a16="http://schemas.microsoft.com/office/drawing/2014/main" id="{C49E6519-CB32-9A21-4C83-82386D6D4CD1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8" name="Zástupný symbol pro zápatí 7">
            <a:extLst>
              <a:ext uri="{FF2B5EF4-FFF2-40B4-BE49-F238E27FC236}">
                <a16:creationId xmlns:a16="http://schemas.microsoft.com/office/drawing/2014/main" id="{185D48C6-DC41-8C8A-A409-08B4AE52939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>
            <a:extLst>
              <a:ext uri="{FF2B5EF4-FFF2-40B4-BE49-F238E27FC236}">
                <a16:creationId xmlns:a16="http://schemas.microsoft.com/office/drawing/2014/main" id="{B6FD74D5-53DC-9502-05F3-C34F1A373932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03795435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Jenom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E7F3883C-B93D-4D19-06B3-9ABB00A5D7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datum 2">
            <a:extLst>
              <a:ext uri="{FF2B5EF4-FFF2-40B4-BE49-F238E27FC236}">
                <a16:creationId xmlns:a16="http://schemas.microsoft.com/office/drawing/2014/main" id="{07A153D4-4B79-6AF7-4091-0429A2C0A3D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4" name="Zástupný symbol pro zápatí 3">
            <a:extLst>
              <a:ext uri="{FF2B5EF4-FFF2-40B4-BE49-F238E27FC236}">
                <a16:creationId xmlns:a16="http://schemas.microsoft.com/office/drawing/2014/main" id="{84DC3659-CF2E-0BB1-0332-C0B1A838FBBA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>
            <a:extLst>
              <a:ext uri="{FF2B5EF4-FFF2-40B4-BE49-F238E27FC236}">
                <a16:creationId xmlns:a16="http://schemas.microsoft.com/office/drawing/2014/main" id="{CEEB094A-CCD3-FC69-321A-D46165F05B7E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4153702588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>
            <a:extLst>
              <a:ext uri="{FF2B5EF4-FFF2-40B4-BE49-F238E27FC236}">
                <a16:creationId xmlns:a16="http://schemas.microsoft.com/office/drawing/2014/main" id="{24E81403-A9E1-C9CB-2219-ECB676212273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3" name="Zástupný symbol pro zápatí 2">
            <a:extLst>
              <a:ext uri="{FF2B5EF4-FFF2-40B4-BE49-F238E27FC236}">
                <a16:creationId xmlns:a16="http://schemas.microsoft.com/office/drawing/2014/main" id="{CDD9B391-E7D0-3427-694C-BD8119687441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>
            <a:extLst>
              <a:ext uri="{FF2B5EF4-FFF2-40B4-BE49-F238E27FC236}">
                <a16:creationId xmlns:a16="http://schemas.microsoft.com/office/drawing/2014/main" id="{02A445A6-1873-BC32-2826-10A3F4BDB44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1939491952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50BA9EB6-F2AF-9743-5C3E-2BCE6538104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3C682D2A-A330-0A90-8887-FCCAB4284FF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74F0878E-AE13-F052-B171-A8204675200C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8D748442-264C-DAE8-7C70-824C56A26F4E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A63C7922-042E-690F-E73E-ECBA54B2D78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82A84745-BF8F-29E3-1575-E7DB8306241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3223484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66CA4146-6371-F20C-5AD6-101587254075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cs-CZ"/>
              <a:t>Kliknutím lze upravit styl.</a:t>
            </a:r>
          </a:p>
        </p:txBody>
      </p:sp>
      <p:sp>
        <p:nvSpPr>
          <p:cNvPr id="3" name="Zástupný symbol obrázku 2">
            <a:extLst>
              <a:ext uri="{FF2B5EF4-FFF2-40B4-BE49-F238E27FC236}">
                <a16:creationId xmlns:a16="http://schemas.microsoft.com/office/drawing/2014/main" id="{92259CF3-30B0-FF2B-A17F-129D20FFAFE8}"/>
              </a:ext>
            </a:extLst>
          </p:cNvPr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text 3">
            <a:extLst>
              <a:ext uri="{FF2B5EF4-FFF2-40B4-BE49-F238E27FC236}">
                <a16:creationId xmlns:a16="http://schemas.microsoft.com/office/drawing/2014/main" id="{B9DD73F3-C277-2E1B-6239-571DF8588F4B}"/>
              </a:ext>
            </a:extLst>
          </p:cNvPr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cs-CZ"/>
              <a:t>Po kliknutí můžete upravovat styly textu v předloze.</a:t>
            </a:r>
          </a:p>
        </p:txBody>
      </p:sp>
      <p:sp>
        <p:nvSpPr>
          <p:cNvPr id="5" name="Zástupný symbol pro datum 4">
            <a:extLst>
              <a:ext uri="{FF2B5EF4-FFF2-40B4-BE49-F238E27FC236}">
                <a16:creationId xmlns:a16="http://schemas.microsoft.com/office/drawing/2014/main" id="{7C0C1C91-C558-B78E-CF31-934C0C931D96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6" name="Zástupný symbol pro zápatí 5">
            <a:extLst>
              <a:ext uri="{FF2B5EF4-FFF2-40B4-BE49-F238E27FC236}">
                <a16:creationId xmlns:a16="http://schemas.microsoft.com/office/drawing/2014/main" id="{75B41616-A0B4-EF39-7308-AB81C0F98FFB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>
            <a:extLst>
              <a:ext uri="{FF2B5EF4-FFF2-40B4-BE49-F238E27FC236}">
                <a16:creationId xmlns:a16="http://schemas.microsoft.com/office/drawing/2014/main" id="{77A8D313-6165-B690-CE1C-7329C6CC1457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857922330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C9BE4F85-FDA9-D883-6944-36A7720082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276FB0ED-A9BE-F17D-F170-43C06AC4F2D8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F6AF0F64-FDFE-5AC6-A90D-7515D8409E52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D87DDA6-0EDB-659C-1DA6-AC558ED64789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E0F2E006-E498-92CA-86BA-89935C737FB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783566470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>
            <a:extLst>
              <a:ext uri="{FF2B5EF4-FFF2-40B4-BE49-F238E27FC236}">
                <a16:creationId xmlns:a16="http://schemas.microsoft.com/office/drawing/2014/main" id="{09881999-3F65-BBDF-2F14-9D6BDA4E87BC}"/>
              </a:ext>
            </a:extLst>
          </p:cNvPr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symbol pro svislý text 2">
            <a:extLst>
              <a:ext uri="{FF2B5EF4-FFF2-40B4-BE49-F238E27FC236}">
                <a16:creationId xmlns:a16="http://schemas.microsoft.com/office/drawing/2014/main" id="{A3BE1A6A-6881-D75B-7C44-0796F8E44D5D}"/>
              </a:ext>
            </a:extLst>
          </p:cNvPr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C994D9D6-13BC-B9CD-012D-72EBD2B6CCC9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38E557D1-CFB2-C2B3-C1AB-F1B4132D20F2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0E45592E-760D-9A06-1A9D-64188F26ED78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2990090286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nadpis 1">
            <a:extLst>
              <a:ext uri="{FF2B5EF4-FFF2-40B4-BE49-F238E27FC236}">
                <a16:creationId xmlns:a16="http://schemas.microsoft.com/office/drawing/2014/main" id="{E181A77F-E368-00C4-A360-A0F9AA52F70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/>
              <a:t>Kliknutím lze upravit styl.</a:t>
            </a:r>
          </a:p>
        </p:txBody>
      </p:sp>
      <p:sp>
        <p:nvSpPr>
          <p:cNvPr id="3" name="Zástupný text 2">
            <a:extLst>
              <a:ext uri="{FF2B5EF4-FFF2-40B4-BE49-F238E27FC236}">
                <a16:creationId xmlns:a16="http://schemas.microsoft.com/office/drawing/2014/main" id="{DD5AB85E-BE2B-442C-609B-23C1D06C0A34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/>
              <a:t>Po kliknutí můžete upravovat styly textu v předloze.</a:t>
            </a:r>
          </a:p>
          <a:p>
            <a:pPr lvl="1"/>
            <a:r>
              <a:rPr lang="cs-CZ"/>
              <a:t>Druhá úroveň</a:t>
            </a:r>
          </a:p>
          <a:p>
            <a:pPr lvl="2"/>
            <a:r>
              <a:rPr lang="cs-CZ"/>
              <a:t>Třetí úroveň</a:t>
            </a:r>
          </a:p>
          <a:p>
            <a:pPr lvl="3"/>
            <a:r>
              <a:rPr lang="cs-CZ"/>
              <a:t>Čtvrtá úroveň</a:t>
            </a:r>
          </a:p>
          <a:p>
            <a:pPr lvl="4"/>
            <a:r>
              <a:rPr lang="cs-CZ"/>
              <a:t>Pátá úroveň</a:t>
            </a:r>
          </a:p>
        </p:txBody>
      </p:sp>
      <p:sp>
        <p:nvSpPr>
          <p:cNvPr id="4" name="Zástupný symbol pro datum 3">
            <a:extLst>
              <a:ext uri="{FF2B5EF4-FFF2-40B4-BE49-F238E27FC236}">
                <a16:creationId xmlns:a16="http://schemas.microsoft.com/office/drawing/2014/main" id="{B5474C0D-57A2-0301-8117-EB29689B2B3E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280DA28E-AB98-4644-9B91-7479E570971D}" type="datetimeFigureOut">
              <a:rPr lang="cs-CZ" smtClean="0"/>
              <a:t>28.11.2022</a:t>
            </a:fld>
            <a:endParaRPr lang="cs-CZ"/>
          </a:p>
        </p:txBody>
      </p:sp>
      <p:sp>
        <p:nvSpPr>
          <p:cNvPr id="5" name="Zástupný symbol pro zápatí 4">
            <a:extLst>
              <a:ext uri="{FF2B5EF4-FFF2-40B4-BE49-F238E27FC236}">
                <a16:creationId xmlns:a16="http://schemas.microsoft.com/office/drawing/2014/main" id="{AF072B6D-F746-0B2E-E1DE-9532B78F4D52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>
            <a:extLst>
              <a:ext uri="{FF2B5EF4-FFF2-40B4-BE49-F238E27FC236}">
                <a16:creationId xmlns:a16="http://schemas.microsoft.com/office/drawing/2014/main" id="{8880585D-15F0-7BF9-4C03-C2A900B3AE83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529C772-0532-E048-8ED1-5EB9884D11F1}" type="slidenum">
              <a:rPr lang="cs-CZ" smtClean="0"/>
              <a:t>‹#›</a:t>
            </a:fld>
            <a:endParaRPr lang="cs-CZ"/>
          </a:p>
        </p:txBody>
      </p:sp>
    </p:spTree>
    <p:extLst>
      <p:ext uri="{BB962C8B-B14F-4D97-AF65-F5344CB8AC3E}">
        <p14:creationId xmlns:p14="http://schemas.microsoft.com/office/powerpoint/2010/main" val="3799058740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Relationship Id="rId4" Type="http://schemas.openxmlformats.org/officeDocument/2006/relationships/image" Target="../media/image3.sv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6.sv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png"/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9.sv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png"/><Relationship Id="rId2" Type="http://schemas.openxmlformats.org/officeDocument/2006/relationships/image" Target="../media/image10.png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2.sv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Relationship Id="rId6" Type="http://schemas.openxmlformats.org/officeDocument/2006/relationships/image" Target="../media/image17.svg"/><Relationship Id="rId5" Type="http://schemas.openxmlformats.org/officeDocument/2006/relationships/image" Target="../media/image16.png"/><Relationship Id="rId4" Type="http://schemas.openxmlformats.org/officeDocument/2006/relationships/image" Target="../media/image15.svg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png"/><Relationship Id="rId1" Type="http://schemas.openxmlformats.org/officeDocument/2006/relationships/slideLayout" Target="../slideLayouts/slideLayout4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6" name="Obrázek 6" descr="Koncept designu žárovka">
            <a:extLst>
              <a:ext uri="{FF2B5EF4-FFF2-40B4-BE49-F238E27FC236}">
                <a16:creationId xmlns:a16="http://schemas.microsoft.com/office/drawing/2014/main" id="{2CFE5869-7A11-8648-855E-AF49D5728F80}"/>
              </a:ext>
            </a:extLst>
          </p:cNvPr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-546163"/>
            <a:ext cx="12338922" cy="7404163"/>
          </a:xfrm>
          <a:prstGeom prst="rect">
            <a:avLst/>
          </a:prstGeom>
        </p:spPr>
      </p:pic>
      <p:sp>
        <p:nvSpPr>
          <p:cNvPr id="2" name="Nadpis 1">
            <a:extLst>
              <a:ext uri="{FF2B5EF4-FFF2-40B4-BE49-F238E27FC236}">
                <a16:creationId xmlns:a16="http://schemas.microsoft.com/office/drawing/2014/main" id="{EEF78C84-5801-954B-EF84-B6DDAD151551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4313020" y="3429000"/>
            <a:ext cx="5498353" cy="1435681"/>
          </a:xfrm>
        </p:spPr>
        <p:txBody>
          <a:bodyPr>
            <a:normAutofit/>
          </a:bodyPr>
          <a:lstStyle/>
          <a:p>
            <a:r>
              <a:rPr lang="cs-CZ" sz="8000" b="1" dirty="0" err="1"/>
              <a:t>THINKING</a:t>
            </a:r>
            <a:endParaRPr lang="cs-CZ" sz="8000" b="1" dirty="0"/>
          </a:p>
        </p:txBody>
      </p:sp>
      <p:pic>
        <p:nvPicPr>
          <p:cNvPr id="7" name="Grafický objekt 7" descr="Hlava s ozubenými koly se souvislou výplní">
            <a:extLst>
              <a:ext uri="{FF2B5EF4-FFF2-40B4-BE49-F238E27FC236}">
                <a16:creationId xmlns:a16="http://schemas.microsoft.com/office/drawing/2014/main" id="{2C5AF05B-CD62-3392-B477-15BD60D6D53A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9811373" y="3546370"/>
            <a:ext cx="2872193" cy="2872193"/>
          </a:xfrm>
          <a:prstGeom prst="rect">
            <a:avLst/>
          </a:prstGeom>
        </p:spPr>
      </p:pic>
      <p:sp>
        <p:nvSpPr>
          <p:cNvPr id="3" name="TextovéPole 2">
            <a:extLst>
              <a:ext uri="{FF2B5EF4-FFF2-40B4-BE49-F238E27FC236}">
                <a16:creationId xmlns:a16="http://schemas.microsoft.com/office/drawing/2014/main" id="{8A9C6AB1-2D50-E176-CC64-9EA20852A423}"/>
              </a:ext>
            </a:extLst>
          </p:cNvPr>
          <p:cNvSpPr txBox="1"/>
          <p:nvPr/>
        </p:nvSpPr>
        <p:spPr>
          <a:xfrm>
            <a:off x="5626099" y="4864681"/>
            <a:ext cx="2872193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l"/>
            <a:r>
              <a:rPr lang="cs-CZ" dirty="0"/>
              <a:t>Erasmus+ | mobility Poland</a:t>
            </a:r>
          </a:p>
        </p:txBody>
      </p:sp>
    </p:spTree>
    <p:extLst>
      <p:ext uri="{BB962C8B-B14F-4D97-AF65-F5344CB8AC3E}">
        <p14:creationId xmlns:p14="http://schemas.microsoft.com/office/powerpoint/2010/main" val="1810713884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48259"/>
          </a:blip>
          <a:stretch>
            <a:fillRect l="-11000" r="-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F46A94A6-D4DE-8F8D-B041-9D10C61BECF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Why</a:t>
            </a:r>
            <a:r>
              <a:rPr lang="cs-CZ" b="1" dirty="0"/>
              <a:t> do we </a:t>
            </a:r>
            <a:r>
              <a:rPr lang="cs-CZ" b="1" dirty="0" err="1"/>
              <a:t>think</a:t>
            </a:r>
            <a:r>
              <a:rPr lang="cs-CZ" b="1" dirty="0"/>
              <a:t>?</a:t>
            </a:r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247DEE00-7E7E-BFDE-AE9E-7F4E7119C218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Thinking</a:t>
            </a:r>
            <a:r>
              <a:rPr lang="cs-CZ" dirty="0"/>
              <a:t> is a </a:t>
            </a:r>
            <a:r>
              <a:rPr lang="cs-CZ" b="1" dirty="0" err="1"/>
              <a:t>reaction</a:t>
            </a:r>
            <a:r>
              <a:rPr lang="cs-CZ" dirty="0"/>
              <a:t> of a </a:t>
            </a:r>
            <a:r>
              <a:rPr lang="cs-CZ" dirty="0" err="1"/>
              <a:t>brain</a:t>
            </a:r>
            <a:r>
              <a:rPr lang="cs-CZ" dirty="0"/>
              <a:t> to </a:t>
            </a:r>
            <a:r>
              <a:rPr lang="cs-CZ" dirty="0" err="1"/>
              <a:t>any</a:t>
            </a:r>
            <a:r>
              <a:rPr lang="cs-CZ" dirty="0"/>
              <a:t> </a:t>
            </a:r>
            <a:r>
              <a:rPr lang="cs-CZ" dirty="0" err="1"/>
              <a:t>perception</a:t>
            </a:r>
            <a:endParaRPr lang="cs-CZ" dirty="0"/>
          </a:p>
          <a:p>
            <a:endParaRPr lang="cs-CZ" dirty="0"/>
          </a:p>
          <a:p>
            <a:r>
              <a:rPr lang="cs-CZ" dirty="0"/>
              <a:t>The </a:t>
            </a:r>
            <a:r>
              <a:rPr lang="cs-CZ" dirty="0" err="1"/>
              <a:t>process</a:t>
            </a:r>
            <a:r>
              <a:rPr lang="cs-CZ" dirty="0"/>
              <a:t>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err="1"/>
              <a:t>Perception</a:t>
            </a:r>
            <a:r>
              <a:rPr lang="cs-CZ" dirty="0"/>
              <a:t> (</a:t>
            </a:r>
            <a:r>
              <a:rPr lang="cs-CZ" dirty="0" err="1"/>
              <a:t>sight</a:t>
            </a:r>
            <a:r>
              <a:rPr lang="cs-CZ" dirty="0"/>
              <a:t>, </a:t>
            </a:r>
            <a:r>
              <a:rPr lang="cs-CZ" dirty="0" err="1"/>
              <a:t>hearing</a:t>
            </a:r>
            <a:r>
              <a:rPr lang="cs-CZ" dirty="0"/>
              <a:t>, </a:t>
            </a:r>
            <a:r>
              <a:rPr lang="cs-CZ" dirty="0" err="1"/>
              <a:t>smell</a:t>
            </a:r>
            <a:r>
              <a:rPr lang="cs-CZ" dirty="0"/>
              <a:t>, taste, touch)</a:t>
            </a:r>
          </a:p>
          <a:p>
            <a:pPr lvl="1">
              <a:buFont typeface="Wingdings" pitchFamily="2" charset="2"/>
              <a:buChar char="Ø"/>
            </a:pPr>
            <a:endParaRPr lang="cs-CZ" dirty="0"/>
          </a:p>
          <a:p>
            <a:pPr lvl="1">
              <a:buFont typeface="Wingdings" pitchFamily="2" charset="2"/>
              <a:buChar char="Ø"/>
            </a:pPr>
            <a:r>
              <a:rPr lang="cs-CZ" dirty="0"/>
              <a:t>Analysis of </a:t>
            </a:r>
            <a:r>
              <a:rPr lang="cs-CZ" dirty="0" err="1"/>
              <a:t>perceived</a:t>
            </a:r>
            <a:r>
              <a:rPr lang="cs-CZ" dirty="0"/>
              <a:t> </a:t>
            </a:r>
            <a:r>
              <a:rPr lang="cs-CZ" dirty="0" err="1"/>
              <a:t>information</a:t>
            </a:r>
            <a:r>
              <a:rPr lang="cs-CZ" dirty="0"/>
              <a:t> (</a:t>
            </a:r>
            <a:r>
              <a:rPr lang="cs-CZ" dirty="0" err="1"/>
              <a:t>organizing</a:t>
            </a:r>
            <a:r>
              <a:rPr lang="cs-CZ" dirty="0"/>
              <a:t> to </a:t>
            </a:r>
            <a:r>
              <a:rPr lang="cs-CZ" dirty="0" err="1"/>
              <a:t>certain</a:t>
            </a:r>
            <a:r>
              <a:rPr lang="cs-CZ" dirty="0"/>
              <a:t> </a:t>
            </a:r>
            <a:r>
              <a:rPr lang="cs-CZ" dirty="0" err="1"/>
              <a:t>groups</a:t>
            </a:r>
            <a:r>
              <a:rPr lang="cs-CZ" dirty="0"/>
              <a:t>)</a:t>
            </a:r>
          </a:p>
          <a:p>
            <a:pPr lvl="1">
              <a:buFont typeface="Wingdings" pitchFamily="2" charset="2"/>
              <a:buChar char="Ø"/>
            </a:pPr>
            <a:endParaRPr lang="cs-CZ" dirty="0"/>
          </a:p>
          <a:p>
            <a:pPr lvl="1">
              <a:buFont typeface="Wingdings" pitchFamily="2" charset="2"/>
              <a:buChar char="Ø"/>
            </a:pPr>
            <a:r>
              <a:rPr lang="cs-CZ" dirty="0" err="1"/>
              <a:t>Reaction</a:t>
            </a:r>
            <a:r>
              <a:rPr lang="cs-CZ" dirty="0"/>
              <a:t> (</a:t>
            </a:r>
            <a:r>
              <a:rPr lang="cs-CZ" dirty="0" err="1"/>
              <a:t>physical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, </a:t>
            </a:r>
            <a:r>
              <a:rPr lang="cs-CZ" dirty="0" err="1"/>
              <a:t>mental</a:t>
            </a:r>
            <a:r>
              <a:rPr lang="cs-CZ" dirty="0"/>
              <a:t> </a:t>
            </a:r>
            <a:r>
              <a:rPr lang="cs-CZ" dirty="0" err="1"/>
              <a:t>reaction</a:t>
            </a:r>
            <a:r>
              <a:rPr lang="cs-CZ" dirty="0"/>
              <a:t>, </a:t>
            </a:r>
            <a:r>
              <a:rPr lang="cs-CZ" dirty="0" err="1"/>
              <a:t>memorising</a:t>
            </a:r>
            <a:r>
              <a:rPr lang="cs-CZ" dirty="0"/>
              <a:t>)</a:t>
            </a:r>
          </a:p>
          <a:p>
            <a:pPr lvl="1">
              <a:buFont typeface="Wingdings" pitchFamily="2" charset="2"/>
              <a:buChar char="Ø"/>
            </a:pPr>
            <a:endParaRPr lang="cs-CZ" dirty="0"/>
          </a:p>
          <a:p>
            <a:pPr lvl="1">
              <a:buFont typeface="Wingdings" pitchFamily="2" charset="2"/>
              <a:buChar char="Ø"/>
            </a:pPr>
            <a:endParaRPr lang="cs-CZ" dirty="0"/>
          </a:p>
          <a:p>
            <a:pPr lvl="1">
              <a:buFont typeface="Wingdings" pitchFamily="2" charset="2"/>
              <a:buChar char="Ø"/>
            </a:pPr>
            <a:endParaRPr lang="cs-CZ" dirty="0"/>
          </a:p>
        </p:txBody>
      </p:sp>
      <p:pic>
        <p:nvPicPr>
          <p:cNvPr id="4" name="Grafický objekt 4" descr="Pravá a levá hemisféra obrys">
            <a:extLst>
              <a:ext uri="{FF2B5EF4-FFF2-40B4-BE49-F238E27FC236}">
                <a16:creationId xmlns:a16="http://schemas.microsoft.com/office/drawing/2014/main" id="{DC9BA77E-D573-E92D-02D5-929251089FD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 flipH="1">
            <a:off x="9516534" y="365125"/>
            <a:ext cx="2407846" cy="240784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1948776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40506"/>
          </a:blip>
          <a:stretch>
            <a:fillRect t="-111000" b="-111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B3942E74-5F10-7B13-7036-CF1FCF8547B2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Memory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1B13B0EB-9D90-008D-10D4-A939FAB861B6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1112121" y="1690687"/>
            <a:ext cx="11605138" cy="4802187"/>
          </a:xfrm>
        </p:spPr>
        <p:txBody>
          <a:bodyPr/>
          <a:lstStyle/>
          <a:p>
            <a:r>
              <a:rPr lang="cs-CZ" dirty="0"/>
              <a:t>= </a:t>
            </a:r>
            <a:r>
              <a:rPr lang="cs-CZ" dirty="0" err="1"/>
              <a:t>saving</a:t>
            </a:r>
            <a:r>
              <a:rPr lang="cs-CZ" dirty="0"/>
              <a:t> </a:t>
            </a:r>
            <a:r>
              <a:rPr lang="cs-CZ" dirty="0" err="1"/>
              <a:t>percieved</a:t>
            </a:r>
            <a:r>
              <a:rPr lang="cs-CZ" dirty="0"/>
              <a:t> </a:t>
            </a:r>
            <a:r>
              <a:rPr lang="cs-CZ" dirty="0" err="1"/>
              <a:t>information</a:t>
            </a:r>
            <a:endParaRPr lang="cs-CZ" dirty="0"/>
          </a:p>
          <a:p>
            <a:pPr>
              <a:buFont typeface="Wingdings" pitchFamily="2" charset="2"/>
              <a:buChar char="Ø"/>
            </a:pPr>
            <a:r>
              <a:rPr lang="cs-CZ" dirty="0"/>
              <a:t>Short-term </a:t>
            </a:r>
            <a:r>
              <a:rPr lang="cs-CZ" dirty="0" err="1"/>
              <a:t>memory</a:t>
            </a:r>
            <a:r>
              <a:rPr lang="cs-CZ" dirty="0"/>
              <a:t>: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/>
              <a:t>Short period of time (</a:t>
            </a:r>
            <a:r>
              <a:rPr lang="cs-CZ" dirty="0" err="1"/>
              <a:t>often</a:t>
            </a:r>
            <a:r>
              <a:rPr lang="cs-CZ" dirty="0"/>
              <a:t> up to 30 </a:t>
            </a:r>
            <a:r>
              <a:rPr lang="cs-CZ" dirty="0" err="1"/>
              <a:t>seconds</a:t>
            </a:r>
            <a:r>
              <a:rPr lang="cs-CZ" dirty="0"/>
              <a:t>)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err="1"/>
              <a:t>Any</a:t>
            </a:r>
            <a:r>
              <a:rPr lang="cs-CZ" dirty="0"/>
              <a:t> </a:t>
            </a:r>
            <a:r>
              <a:rPr lang="cs-CZ" dirty="0" err="1"/>
              <a:t>kind</a:t>
            </a:r>
            <a:r>
              <a:rPr lang="cs-CZ" dirty="0"/>
              <a:t> of </a:t>
            </a:r>
            <a:r>
              <a:rPr lang="cs-CZ" dirty="0" err="1"/>
              <a:t>information</a:t>
            </a:r>
            <a:r>
              <a:rPr lang="cs-CZ" dirty="0"/>
              <a:t> </a:t>
            </a:r>
            <a:r>
              <a:rPr lang="cs-CZ" dirty="0" err="1"/>
              <a:t>which</a:t>
            </a:r>
            <a:r>
              <a:rPr lang="cs-CZ" dirty="0"/>
              <a:t> are </a:t>
            </a:r>
            <a:r>
              <a:rPr lang="cs-CZ" dirty="0" err="1"/>
              <a:t>percieved</a:t>
            </a:r>
            <a:r>
              <a:rPr lang="cs-CZ" dirty="0"/>
              <a:t> and not </a:t>
            </a:r>
            <a:r>
              <a:rPr lang="cs-CZ" dirty="0" err="1"/>
              <a:t>repeated</a:t>
            </a:r>
            <a:r>
              <a:rPr lang="cs-CZ" dirty="0"/>
              <a:t> 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/>
              <a:t>= </a:t>
            </a:r>
            <a:r>
              <a:rPr lang="cs-CZ" dirty="0" err="1"/>
              <a:t>temporary</a:t>
            </a:r>
            <a:r>
              <a:rPr lang="cs-CZ" dirty="0"/>
              <a:t> </a:t>
            </a:r>
            <a:r>
              <a:rPr lang="cs-CZ" dirty="0" err="1"/>
              <a:t>informations</a:t>
            </a:r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 err="1"/>
              <a:t>Example</a:t>
            </a:r>
            <a:r>
              <a:rPr lang="cs-CZ" dirty="0"/>
              <a:t>: </a:t>
            </a:r>
            <a:r>
              <a:rPr lang="cs-CZ" dirty="0" err="1"/>
              <a:t>learning</a:t>
            </a:r>
            <a:r>
              <a:rPr lang="cs-CZ" dirty="0"/>
              <a:t> in school </a:t>
            </a:r>
          </a:p>
          <a:p>
            <a:pPr>
              <a:buFont typeface="Wingdings" pitchFamily="2" charset="2"/>
              <a:buChar char="Ø"/>
            </a:pPr>
            <a:r>
              <a:rPr lang="cs-CZ" dirty="0"/>
              <a:t>Long-term </a:t>
            </a:r>
            <a:r>
              <a:rPr lang="cs-CZ" dirty="0" err="1"/>
              <a:t>memory</a:t>
            </a:r>
            <a:r>
              <a:rPr lang="cs-CZ" dirty="0"/>
              <a:t>: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/>
              <a:t>Long period of time (</a:t>
            </a:r>
            <a:r>
              <a:rPr lang="cs-CZ" dirty="0" err="1"/>
              <a:t>slower</a:t>
            </a:r>
            <a:r>
              <a:rPr lang="cs-CZ" dirty="0"/>
              <a:t> </a:t>
            </a:r>
            <a:r>
              <a:rPr lang="cs-CZ" dirty="0" err="1"/>
              <a:t>forgetting</a:t>
            </a:r>
            <a:r>
              <a:rPr lang="cs-CZ" dirty="0"/>
              <a:t>)</a:t>
            </a:r>
          </a:p>
          <a:p>
            <a:pPr lvl="1">
              <a:buFont typeface="Wingdings" pitchFamily="2" charset="2"/>
              <a:buChar char="§"/>
            </a:pPr>
            <a:r>
              <a:rPr lang="cs-CZ" dirty="0" err="1"/>
              <a:t>Any</a:t>
            </a:r>
            <a:r>
              <a:rPr lang="cs-CZ" dirty="0"/>
              <a:t> </a:t>
            </a:r>
            <a:r>
              <a:rPr lang="cs-CZ" dirty="0" err="1"/>
              <a:t>kind</a:t>
            </a:r>
            <a:r>
              <a:rPr lang="cs-CZ" dirty="0"/>
              <a:t> of </a:t>
            </a:r>
            <a:r>
              <a:rPr lang="cs-CZ" dirty="0" err="1"/>
              <a:t>information</a:t>
            </a:r>
            <a:r>
              <a:rPr lang="cs-CZ" dirty="0"/>
              <a:t> that has </a:t>
            </a:r>
            <a:r>
              <a:rPr lang="cs-CZ" dirty="0" err="1"/>
              <a:t>been</a:t>
            </a:r>
            <a:r>
              <a:rPr lang="cs-CZ" dirty="0"/>
              <a:t> </a:t>
            </a:r>
            <a:r>
              <a:rPr lang="cs-CZ" dirty="0" err="1"/>
              <a:t>repeated</a:t>
            </a:r>
            <a:r>
              <a:rPr lang="cs-CZ" dirty="0"/>
              <a:t> or are </a:t>
            </a:r>
            <a:r>
              <a:rPr lang="cs-CZ" dirty="0" err="1"/>
              <a:t>interesting</a:t>
            </a:r>
            <a:r>
              <a:rPr lang="cs-CZ" dirty="0"/>
              <a:t>/</a:t>
            </a:r>
            <a:r>
              <a:rPr lang="cs-CZ" dirty="0" err="1"/>
              <a:t>pleasing</a:t>
            </a:r>
            <a:r>
              <a:rPr lang="cs-CZ" dirty="0"/>
              <a:t> to our </a:t>
            </a:r>
            <a:r>
              <a:rPr lang="cs-CZ" dirty="0" err="1"/>
              <a:t>mind</a:t>
            </a:r>
            <a:endParaRPr lang="cs-CZ" dirty="0"/>
          </a:p>
          <a:p>
            <a:pPr lvl="1">
              <a:buFont typeface="Courier New" panose="02070309020205020404" pitchFamily="49" charset="0"/>
              <a:buChar char="o"/>
            </a:pPr>
            <a:r>
              <a:rPr lang="cs-CZ" dirty="0" err="1"/>
              <a:t>Example</a:t>
            </a:r>
            <a:r>
              <a:rPr lang="cs-CZ" dirty="0"/>
              <a:t>: </a:t>
            </a:r>
            <a:r>
              <a:rPr lang="cs-CZ" dirty="0" err="1"/>
              <a:t>repeating</a:t>
            </a:r>
            <a:r>
              <a:rPr lang="cs-CZ" dirty="0"/>
              <a:t> the </a:t>
            </a:r>
            <a:r>
              <a:rPr lang="cs-CZ" dirty="0" err="1"/>
              <a:t>learned</a:t>
            </a:r>
            <a:r>
              <a:rPr lang="cs-CZ" dirty="0"/>
              <a:t> </a:t>
            </a:r>
            <a:r>
              <a:rPr lang="cs-CZ" dirty="0" err="1"/>
              <a:t>information</a:t>
            </a:r>
            <a:endParaRPr lang="cs-CZ" dirty="0"/>
          </a:p>
          <a:p>
            <a:pPr lvl="1">
              <a:buFont typeface="Wingdings" pitchFamily="2" charset="2"/>
              <a:buChar char="§"/>
            </a:pPr>
            <a:endParaRPr lang="cs-CZ" dirty="0"/>
          </a:p>
          <a:p>
            <a:pPr lvl="1">
              <a:buFont typeface="Wingdings" pitchFamily="2" charset="2"/>
              <a:buChar char="§"/>
            </a:pPr>
            <a:endParaRPr lang="cs-CZ" dirty="0"/>
          </a:p>
          <a:p>
            <a:pPr lvl="1">
              <a:buFont typeface="Wingdings" pitchFamily="2" charset="2"/>
              <a:buChar char="§"/>
            </a:pPr>
            <a:endParaRPr lang="cs-CZ" dirty="0"/>
          </a:p>
          <a:p>
            <a:pPr lvl="1">
              <a:buFont typeface="Wingdings" pitchFamily="2" charset="2"/>
              <a:buChar char="§"/>
            </a:pPr>
            <a:endParaRPr lang="cs-CZ" dirty="0"/>
          </a:p>
        </p:txBody>
      </p:sp>
      <p:pic>
        <p:nvPicPr>
          <p:cNvPr id="4" name="Grafický objekt 4" descr="Mozek obrys">
            <a:extLst>
              <a:ext uri="{FF2B5EF4-FFF2-40B4-BE49-F238E27FC236}">
                <a16:creationId xmlns:a16="http://schemas.microsoft.com/office/drawing/2014/main" id="{3B63EA36-F528-0A47-22A5-AC0067E7C026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609709" y="365124"/>
            <a:ext cx="2018012" cy="2018012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600834837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22943"/>
          </a:blip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9148F2AE-76B8-545B-E105-1D56AE75E4C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Excercise</a:t>
            </a:r>
            <a:r>
              <a:rPr lang="cs-CZ" b="1" dirty="0"/>
              <a:t> of our </a:t>
            </a:r>
            <a:r>
              <a:rPr lang="cs-CZ" b="1" dirty="0" err="1"/>
              <a:t>mind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45C5D8E5-A165-5AAA-BE98-F4E2D3CAACE7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/>
              <a:t>Reading, </a:t>
            </a:r>
            <a:r>
              <a:rPr lang="cs-CZ" dirty="0" err="1"/>
              <a:t>solving</a:t>
            </a:r>
            <a:r>
              <a:rPr lang="cs-CZ" dirty="0"/>
              <a:t> </a:t>
            </a:r>
            <a:r>
              <a:rPr lang="cs-CZ" dirty="0" err="1"/>
              <a:t>mathematical</a:t>
            </a:r>
            <a:r>
              <a:rPr lang="cs-CZ" dirty="0"/>
              <a:t> </a:t>
            </a:r>
            <a:r>
              <a:rPr lang="cs-CZ" dirty="0" err="1"/>
              <a:t>problems</a:t>
            </a:r>
            <a:endParaRPr lang="cs-CZ" dirty="0"/>
          </a:p>
          <a:p>
            <a:r>
              <a:rPr lang="cs-CZ" dirty="0"/>
              <a:t>Games like </a:t>
            </a:r>
            <a:r>
              <a:rPr lang="cs-CZ" dirty="0" err="1"/>
              <a:t>puzzles</a:t>
            </a:r>
            <a:r>
              <a:rPr lang="cs-CZ" dirty="0"/>
              <a:t>, pexeso, sudoku, </a:t>
            </a:r>
            <a:r>
              <a:rPr lang="cs-CZ" dirty="0" err="1"/>
              <a:t>crossword</a:t>
            </a:r>
            <a:endParaRPr lang="cs-CZ" dirty="0"/>
          </a:p>
          <a:p>
            <a:r>
              <a:rPr lang="cs-CZ" dirty="0" err="1"/>
              <a:t>Planning</a:t>
            </a:r>
            <a:r>
              <a:rPr lang="cs-CZ" dirty="0"/>
              <a:t>, </a:t>
            </a:r>
            <a:r>
              <a:rPr lang="cs-CZ" dirty="0" err="1"/>
              <a:t>organizing</a:t>
            </a:r>
            <a:r>
              <a:rPr lang="cs-CZ" dirty="0"/>
              <a:t>, </a:t>
            </a:r>
            <a:r>
              <a:rPr lang="cs-CZ" dirty="0" err="1"/>
              <a:t>multi-tasking</a:t>
            </a:r>
            <a:endParaRPr lang="cs-CZ" dirty="0"/>
          </a:p>
          <a:p>
            <a:r>
              <a:rPr lang="cs-CZ" dirty="0"/>
              <a:t>Relax: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/>
              <a:t>Active relax – </a:t>
            </a:r>
            <a:r>
              <a:rPr lang="cs-CZ" dirty="0" err="1"/>
              <a:t>running</a:t>
            </a:r>
            <a:r>
              <a:rPr lang="cs-CZ" dirty="0"/>
              <a:t>, jogging, </a:t>
            </a:r>
            <a:r>
              <a:rPr lang="cs-CZ" dirty="0" err="1"/>
              <a:t>biking</a:t>
            </a:r>
            <a:r>
              <a:rPr lang="cs-CZ" dirty="0"/>
              <a:t>, </a:t>
            </a:r>
            <a:r>
              <a:rPr lang="cs-CZ" dirty="0" err="1"/>
              <a:t>dacing</a:t>
            </a:r>
            <a:r>
              <a:rPr lang="cs-CZ" dirty="0"/>
              <a:t> etc.</a:t>
            </a:r>
          </a:p>
          <a:p>
            <a:pPr lvl="1">
              <a:buFont typeface="Wingdings" pitchFamily="2" charset="2"/>
              <a:buChar char="Ø"/>
            </a:pPr>
            <a:r>
              <a:rPr lang="cs-CZ" dirty="0" err="1"/>
              <a:t>Pasive</a:t>
            </a:r>
            <a:r>
              <a:rPr lang="cs-CZ" dirty="0"/>
              <a:t> relax – </a:t>
            </a:r>
            <a:r>
              <a:rPr lang="cs-CZ" dirty="0" err="1"/>
              <a:t>sleeping</a:t>
            </a:r>
            <a:r>
              <a:rPr lang="cs-CZ" dirty="0"/>
              <a:t>, </a:t>
            </a:r>
            <a:r>
              <a:rPr lang="cs-CZ" dirty="0" err="1"/>
              <a:t>meditation</a:t>
            </a:r>
            <a:r>
              <a:rPr lang="cs-CZ" dirty="0"/>
              <a:t>, </a:t>
            </a:r>
            <a:r>
              <a:rPr lang="cs-CZ" dirty="0" err="1"/>
              <a:t>breathing</a:t>
            </a:r>
            <a:r>
              <a:rPr lang="cs-CZ" dirty="0"/>
              <a:t> </a:t>
            </a:r>
            <a:r>
              <a:rPr lang="cs-CZ" dirty="0" err="1"/>
              <a:t>excercises</a:t>
            </a:r>
            <a:r>
              <a:rPr lang="cs-CZ" dirty="0"/>
              <a:t>, </a:t>
            </a:r>
            <a:r>
              <a:rPr lang="cs-CZ" dirty="0" err="1"/>
              <a:t>bath</a:t>
            </a:r>
            <a:r>
              <a:rPr lang="cs-CZ" dirty="0"/>
              <a:t>, </a:t>
            </a:r>
            <a:r>
              <a:rPr lang="cs-CZ" dirty="0" err="1"/>
              <a:t>drawing</a:t>
            </a:r>
            <a:endParaRPr lang="cs-CZ" dirty="0"/>
          </a:p>
        </p:txBody>
      </p:sp>
      <p:pic>
        <p:nvPicPr>
          <p:cNvPr id="4" name="Grafický objekt 4" descr="Cyklistika se souvislou výplní">
            <a:extLst>
              <a:ext uri="{FF2B5EF4-FFF2-40B4-BE49-F238E27FC236}">
                <a16:creationId xmlns:a16="http://schemas.microsoft.com/office/drawing/2014/main" id="{99A8EF0A-4D43-7C6C-0465-A40F3373B649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9264742" y="681037"/>
            <a:ext cx="1813708" cy="181370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58288933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35601"/>
          </a:blip>
          <a:stretch>
            <a:fillRect t="-108000" b="-108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0CDF7E7C-36C0-3698-CA66-5EC0C18E5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Overthinking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83320E5C-AF48-9E48-A4FF-9AB56B5F1FC4}"/>
              </a:ext>
            </a:extLst>
          </p:cNvPr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dirty="0" err="1"/>
              <a:t>Excessive</a:t>
            </a:r>
            <a:r>
              <a:rPr lang="cs-CZ" dirty="0"/>
              <a:t> </a:t>
            </a:r>
            <a:r>
              <a:rPr lang="cs-CZ" dirty="0" err="1"/>
              <a:t>thinking</a:t>
            </a:r>
            <a:r>
              <a:rPr lang="cs-CZ" dirty="0"/>
              <a:t> </a:t>
            </a:r>
          </a:p>
          <a:p>
            <a:r>
              <a:rPr lang="cs-CZ" dirty="0" err="1"/>
              <a:t>Leads</a:t>
            </a:r>
            <a:r>
              <a:rPr lang="cs-CZ" dirty="0"/>
              <a:t> to no </a:t>
            </a:r>
            <a:r>
              <a:rPr lang="cs-CZ" dirty="0" err="1"/>
              <a:t>solution</a:t>
            </a:r>
            <a:r>
              <a:rPr lang="cs-CZ" dirty="0"/>
              <a:t> </a:t>
            </a:r>
          </a:p>
          <a:p>
            <a:r>
              <a:rPr lang="cs-CZ" dirty="0"/>
              <a:t>Time </a:t>
            </a:r>
            <a:r>
              <a:rPr lang="cs-CZ" dirty="0" err="1"/>
              <a:t>consuming</a:t>
            </a:r>
            <a:endParaRPr lang="cs-CZ" dirty="0"/>
          </a:p>
          <a:p>
            <a:r>
              <a:rPr lang="cs-CZ" dirty="0" err="1"/>
              <a:t>Rising</a:t>
            </a:r>
            <a:r>
              <a:rPr lang="cs-CZ" dirty="0"/>
              <a:t> stress </a:t>
            </a:r>
            <a:r>
              <a:rPr lang="cs-CZ" dirty="0" err="1"/>
              <a:t>levels</a:t>
            </a:r>
            <a:r>
              <a:rPr lang="cs-CZ" dirty="0"/>
              <a:t> and </a:t>
            </a:r>
            <a:r>
              <a:rPr lang="cs-CZ" dirty="0" err="1"/>
              <a:t>anxiety</a:t>
            </a:r>
            <a:endParaRPr lang="cs-CZ" dirty="0"/>
          </a:p>
        </p:txBody>
      </p:sp>
      <p:pic>
        <p:nvPicPr>
          <p:cNvPr id="4" name="Grafický objekt 4" descr="Blesky se souvislou výplní">
            <a:extLst>
              <a:ext uri="{FF2B5EF4-FFF2-40B4-BE49-F238E27FC236}">
                <a16:creationId xmlns:a16="http://schemas.microsoft.com/office/drawing/2014/main" id="{80EBFD54-FE7E-20A5-E9A4-08B6C64FE4F0}"/>
              </a:ext>
            </a:extLst>
          </p:cNvPr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4"/>
              </a:ext>
            </a:extLst>
          </a:blip>
          <a:stretch>
            <a:fillRect/>
          </a:stretch>
        </p:blipFill>
        <p:spPr>
          <a:xfrm>
            <a:off x="6096000" y="941942"/>
            <a:ext cx="2689415" cy="2689415"/>
          </a:xfrm>
          <a:prstGeom prst="rect">
            <a:avLst/>
          </a:prstGeom>
        </p:spPr>
      </p:pic>
      <p:pic>
        <p:nvPicPr>
          <p:cNvPr id="5" name="Grafický objekt 6" descr="Vykřičník se souvislou výplní">
            <a:extLst>
              <a:ext uri="{FF2B5EF4-FFF2-40B4-BE49-F238E27FC236}">
                <a16:creationId xmlns:a16="http://schemas.microsoft.com/office/drawing/2014/main" id="{AA318C16-CF15-202B-183C-5421CE91E104}"/>
              </a:ext>
            </a:extLst>
          </p:cNvPr>
          <p:cNvPicPr>
            <a:picLocks noChangeAspect="1"/>
          </p:cNvPicPr>
          <p:nvPr/>
        </p:nvPicPr>
        <p:blipFill>
          <a:blip r:embed="rId5">
            <a:extLst>
              <a:ext uri="{28A0092B-C50C-407E-A947-70E740481C1C}">
                <a14:useLocalDpi xmlns:a14="http://schemas.microsoft.com/office/drawing/2010/main" val="0"/>
              </a:ext>
              <a:ext uri="{96DAC541-7B7A-43D3-8B79-37D633B846F1}">
                <asvg:svgBlip xmlns:asvg="http://schemas.microsoft.com/office/drawing/2016/SVG/main" r:embed="rId6"/>
              </a:ext>
            </a:extLst>
          </a:blip>
          <a:stretch>
            <a:fillRect/>
          </a:stretch>
        </p:blipFill>
        <p:spPr>
          <a:xfrm>
            <a:off x="8682287" y="2286649"/>
            <a:ext cx="3211227" cy="3211227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102704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2">
            <a:alphaModFix amt="16930"/>
          </a:blip>
          <a:stretch>
            <a:fillRect t="-9000" b="-9000"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>
            <a:extLst>
              <a:ext uri="{FF2B5EF4-FFF2-40B4-BE49-F238E27FC236}">
                <a16:creationId xmlns:a16="http://schemas.microsoft.com/office/drawing/2014/main" id="{37E5ECBD-6E69-CE49-FF91-ACF70AABB8E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err="1"/>
              <a:t>Quiz</a:t>
            </a:r>
            <a:endParaRPr lang="cs-CZ" b="1" dirty="0"/>
          </a:p>
        </p:txBody>
      </p:sp>
      <p:sp>
        <p:nvSpPr>
          <p:cNvPr id="3" name="Zástupný obsah 2">
            <a:extLst>
              <a:ext uri="{FF2B5EF4-FFF2-40B4-BE49-F238E27FC236}">
                <a16:creationId xmlns:a16="http://schemas.microsoft.com/office/drawing/2014/main" id="{018E2858-B9ED-6EBB-5157-1A86E2A43A78}"/>
              </a:ext>
            </a:extLst>
          </p:cNvPr>
          <p:cNvSpPr>
            <a:spLocks noGrp="1"/>
          </p:cNvSpPr>
          <p:nvPr>
            <p:ph sz="half" idx="1"/>
          </p:nvPr>
        </p:nvSpPr>
        <p:spPr>
          <a:xfrm>
            <a:off x="512980" y="1838075"/>
            <a:ext cx="10840820" cy="4362512"/>
          </a:xfrm>
        </p:spPr>
        <p:txBody>
          <a:bodyPr numCol="2">
            <a:normAutofit/>
          </a:bodyPr>
          <a:lstStyle/>
          <a:p>
            <a:pPr marL="514350" indent="-514350">
              <a:buFont typeface="+mj-lt"/>
              <a:buAutoNum type="arabicPeriod"/>
            </a:pPr>
            <a:r>
              <a:rPr lang="cs-CZ" dirty="0" err="1"/>
              <a:t>What</a:t>
            </a:r>
            <a:r>
              <a:rPr lang="cs-CZ" dirty="0"/>
              <a:t> is </a:t>
            </a:r>
            <a:r>
              <a:rPr lang="cs-CZ" dirty="0" err="1"/>
              <a:t>thinking</a:t>
            </a:r>
            <a:r>
              <a:rPr lang="cs-CZ" dirty="0"/>
              <a:t>?</a:t>
            </a:r>
          </a:p>
          <a:p>
            <a:pPr marL="514350" indent="-514350">
              <a:buFont typeface="+mj-lt"/>
              <a:buAutoNum type="arabicPeriod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err="1"/>
              <a:t>What</a:t>
            </a:r>
            <a:r>
              <a:rPr lang="cs-CZ" dirty="0"/>
              <a:t> can you do to </a:t>
            </a:r>
            <a:r>
              <a:rPr lang="cs-CZ" dirty="0" err="1"/>
              <a:t>excercise</a:t>
            </a:r>
            <a:r>
              <a:rPr lang="cs-CZ" dirty="0"/>
              <a:t> your </a:t>
            </a:r>
            <a:r>
              <a:rPr lang="cs-CZ" dirty="0" err="1"/>
              <a:t>mind</a:t>
            </a:r>
            <a:r>
              <a:rPr lang="cs-CZ" dirty="0"/>
              <a:t>?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err="1"/>
              <a:t>Smoke</a:t>
            </a:r>
            <a:r>
              <a:rPr lang="cs-CZ" dirty="0"/>
              <a:t> </a:t>
            </a:r>
            <a:r>
              <a:rPr lang="cs-CZ" dirty="0" err="1"/>
              <a:t>cigarettes</a:t>
            </a:r>
            <a:endParaRPr lang="cs-CZ" dirty="0"/>
          </a:p>
          <a:p>
            <a:pPr marL="971550" lvl="1" indent="-514350">
              <a:buFont typeface="+mj-lt"/>
              <a:buAutoNum type="alphaLcParenR"/>
            </a:pPr>
            <a:r>
              <a:rPr lang="cs-CZ" dirty="0" err="1"/>
              <a:t>Solve</a:t>
            </a:r>
            <a:r>
              <a:rPr lang="cs-CZ" dirty="0"/>
              <a:t> </a:t>
            </a:r>
            <a:r>
              <a:rPr lang="cs-CZ" dirty="0" err="1"/>
              <a:t>puzzles</a:t>
            </a:r>
            <a:endParaRPr lang="cs-CZ" dirty="0"/>
          </a:p>
          <a:p>
            <a:pPr marL="971550" lvl="1" indent="-514350">
              <a:buFont typeface="+mj-lt"/>
              <a:buAutoNum type="alphaLcParenR"/>
            </a:pPr>
            <a:r>
              <a:rPr lang="cs-CZ" dirty="0"/>
              <a:t>Drink </a:t>
            </a:r>
            <a:r>
              <a:rPr lang="cs-CZ" dirty="0" err="1"/>
              <a:t>coffee</a:t>
            </a:r>
            <a:endParaRPr lang="cs-CZ" dirty="0"/>
          </a:p>
          <a:p>
            <a:pPr marL="971550" lvl="1" indent="-514350">
              <a:buFont typeface="+mj-lt"/>
              <a:buAutoNum type="alphaLcParenR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 err="1"/>
              <a:t>What</a:t>
            </a:r>
            <a:r>
              <a:rPr lang="cs-CZ" dirty="0"/>
              <a:t> is the </a:t>
            </a:r>
            <a:r>
              <a:rPr lang="cs-CZ" dirty="0" err="1"/>
              <a:t>process</a:t>
            </a:r>
            <a:r>
              <a:rPr lang="cs-CZ" dirty="0"/>
              <a:t> of </a:t>
            </a:r>
            <a:r>
              <a:rPr lang="cs-CZ" dirty="0" err="1"/>
              <a:t>thinking</a:t>
            </a:r>
            <a:r>
              <a:rPr lang="cs-CZ" dirty="0"/>
              <a:t>?</a:t>
            </a:r>
          </a:p>
          <a:p>
            <a:pPr marL="971550" lvl="1" indent="-514350">
              <a:buFont typeface="+mj-lt"/>
              <a:buAutoNum type="alphaLcParenR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Is </a:t>
            </a:r>
            <a:r>
              <a:rPr lang="cs-CZ" dirty="0" err="1"/>
              <a:t>overthinking</a:t>
            </a:r>
            <a:r>
              <a:rPr lang="cs-CZ" dirty="0"/>
              <a:t> </a:t>
            </a:r>
            <a:r>
              <a:rPr lang="cs-CZ" dirty="0" err="1"/>
              <a:t>positive</a:t>
            </a:r>
            <a:r>
              <a:rPr lang="cs-CZ" dirty="0"/>
              <a:t>?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/>
              <a:t>Yes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/>
              <a:t>No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 err="1"/>
              <a:t>Depends</a:t>
            </a:r>
            <a:endParaRPr lang="cs-CZ" dirty="0"/>
          </a:p>
          <a:p>
            <a:pPr marL="971550" lvl="1" indent="-514350">
              <a:buFont typeface="+mj-lt"/>
              <a:buAutoNum type="alphaLcParenR"/>
            </a:pPr>
            <a:endParaRPr lang="cs-CZ" dirty="0"/>
          </a:p>
          <a:p>
            <a:pPr marL="514350" indent="-514350">
              <a:buFont typeface="+mj-lt"/>
              <a:buAutoNum type="arabicPeriod"/>
            </a:pPr>
            <a:r>
              <a:rPr lang="cs-CZ" dirty="0"/>
              <a:t>For how long the short-term </a:t>
            </a:r>
            <a:r>
              <a:rPr lang="cs-CZ" dirty="0" err="1"/>
              <a:t>memory</a:t>
            </a:r>
            <a:r>
              <a:rPr lang="cs-CZ" dirty="0"/>
              <a:t> </a:t>
            </a:r>
            <a:r>
              <a:rPr lang="cs-CZ" dirty="0" err="1"/>
              <a:t>usually</a:t>
            </a:r>
            <a:r>
              <a:rPr lang="cs-CZ" dirty="0"/>
              <a:t> </a:t>
            </a:r>
            <a:r>
              <a:rPr lang="cs-CZ" dirty="0" err="1"/>
              <a:t>lasts</a:t>
            </a:r>
            <a:r>
              <a:rPr lang="cs-CZ" dirty="0"/>
              <a:t>?</a:t>
            </a:r>
          </a:p>
          <a:p>
            <a:pPr marL="971550" lvl="1" indent="-514350">
              <a:buFont typeface="+mj-lt"/>
              <a:buAutoNum type="alphaLcParenR"/>
            </a:pPr>
            <a:r>
              <a:rPr lang="cs-CZ" dirty="0"/>
              <a:t>1 </a:t>
            </a:r>
            <a:r>
              <a:rPr lang="cs-CZ" dirty="0" err="1"/>
              <a:t>year</a:t>
            </a:r>
            <a:endParaRPr lang="cs-CZ" dirty="0"/>
          </a:p>
          <a:p>
            <a:pPr marL="971550" lvl="1" indent="-514350">
              <a:buFont typeface="+mj-lt"/>
              <a:buAutoNum type="alphaLcParenR"/>
            </a:pPr>
            <a:r>
              <a:rPr lang="cs-CZ" dirty="0"/>
              <a:t>30 </a:t>
            </a:r>
            <a:r>
              <a:rPr lang="cs-CZ" dirty="0" err="1"/>
              <a:t>days</a:t>
            </a:r>
            <a:endParaRPr lang="cs-CZ" dirty="0"/>
          </a:p>
          <a:p>
            <a:pPr marL="971550" lvl="1" indent="-514350">
              <a:buFont typeface="+mj-lt"/>
              <a:buAutoNum type="alphaLcParenR"/>
            </a:pPr>
            <a:r>
              <a:rPr lang="cs-CZ" dirty="0"/>
              <a:t>30 </a:t>
            </a:r>
            <a:r>
              <a:rPr lang="cs-CZ" dirty="0" err="1"/>
              <a:t>seconds</a:t>
            </a:r>
            <a:endParaRPr lang="cs-CZ" dirty="0"/>
          </a:p>
        </p:txBody>
      </p:sp>
    </p:spTree>
    <p:extLst>
      <p:ext uri="{BB962C8B-B14F-4D97-AF65-F5344CB8AC3E}">
        <p14:creationId xmlns:p14="http://schemas.microsoft.com/office/powerpoint/2010/main" val="1388558771"/>
      </p:ext>
    </p:extLst>
  </p:cSld>
  <p:clrMapOvr>
    <a:masterClrMapping/>
  </p:clrMapOvr>
</p:sld>
</file>

<file path=ppt/theme/theme1.xml><?xml version="1.0" encoding="utf-8"?>
<a:theme xmlns:a="http://schemas.openxmlformats.org/drawingml/2006/main" name="Motiv Offic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ct:contentTypeSchema xmlns:ct="http://schemas.microsoft.com/office/2006/metadata/contentType" xmlns:ma="http://schemas.microsoft.com/office/2006/metadata/properties/metaAttributes" ct:_="" ma:_="" ma:contentTypeName="Dokument" ma:contentTypeID="0x0101006E868731E4CB3143B3BB61C3CD48829B" ma:contentTypeVersion="15" ma:contentTypeDescription="Vytvoří nový dokument" ma:contentTypeScope="" ma:versionID="d020fc5f4ab7878dcaf5716dae33e725">
  <xsd:schema xmlns:xsd="http://www.w3.org/2001/XMLSchema" xmlns:xs="http://www.w3.org/2001/XMLSchema" xmlns:p="http://schemas.microsoft.com/office/2006/metadata/properties" xmlns:ns2="e0b5c0a9-0c3f-4fdc-842d-aa870c8fb2c0" xmlns:ns3="c16db75b-7393-4670-97c7-dcb13fabb6f0" targetNamespace="http://schemas.microsoft.com/office/2006/metadata/properties" ma:root="true" ma:fieldsID="09d95ba573292e9abf74f7e4abb8bb17" ns2:_="" ns3:_="">
    <xsd:import namespace="e0b5c0a9-0c3f-4fdc-842d-aa870c8fb2c0"/>
    <xsd:import namespace="c16db75b-7393-4670-97c7-dcb13fabb6f0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2:MediaServiceSearchProperties" minOccurs="0"/>
                <xsd:element ref="ns2:MediaLengthInSeconds" minOccurs="0"/>
                <xsd:element ref="ns2:MediaServiceDateTaken" minOccurs="0"/>
                <xsd:element ref="ns2:lcf76f155ced4ddcb4097134ff3c332f" minOccurs="0"/>
                <xsd:element ref="ns3:TaxCatchAll" minOccurs="0"/>
                <xsd:element ref="ns2:MediaServiceOCR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3:SharedWithUsers" minOccurs="0"/>
                <xsd:element ref="ns3:SharedWithDetails" minOccurs="0"/>
                <xsd:element ref="ns2:MediaServiceObjectDetectorVersion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e0b5c0a9-0c3f-4fdc-842d-aa870c8fb2c0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SearchProperties" ma:index="10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LengthInSeconds" ma:index="11" nillable="true" ma:displayName="MediaLengthInSeconds" ma:hidden="true" ma:internalName="MediaLengthInSeconds" ma:readOnly="true">
      <xsd:simpleType>
        <xsd:restriction base="dms:Unknown"/>
      </xsd:simpleType>
    </xsd:element>
    <xsd:element name="MediaServiceDateTaken" ma:index="12" nillable="true" ma:displayName="MediaServiceDateTaken" ma:hidden="true" ma:indexed="true" ma:internalName="MediaServiceDateTaken" ma:readOnly="true">
      <xsd:simpleType>
        <xsd:restriction base="dms:Text"/>
      </xsd:simpleType>
    </xsd:element>
    <xsd:element name="lcf76f155ced4ddcb4097134ff3c332f" ma:index="14" nillable="true" ma:taxonomy="true" ma:internalName="lcf76f155ced4ddcb4097134ff3c332f" ma:taxonomyFieldName="MediaServiceImageTags" ma:displayName="Značky obrázků" ma:readOnly="false" ma:fieldId="{5cf76f15-5ced-4ddc-b409-7134ff3c332f}" ma:taxonomyMulti="true" ma:sspId="4198e3ff-1857-44d5-b2c6-b76269d3909a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OCR" ma:index="16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dexed="true" ma:internalName="MediaServiceLocation" ma:readOnly="true">
      <xsd:simpleType>
        <xsd:restriction base="dms:Text"/>
      </xsd:simpleType>
    </xsd:element>
    <xsd:element name="MediaServiceObjectDetectorVersions" ma:index="22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c16db75b-7393-4670-97c7-dcb13fabb6f0" elementFormDefault="qualified">
    <xsd:import namespace="http://schemas.microsoft.com/office/2006/documentManagement/types"/>
    <xsd:import namespace="http://schemas.microsoft.com/office/infopath/2007/PartnerControls"/>
    <xsd:element name="TaxCatchAll" ma:index="15" nillable="true" ma:displayName="Taxonomy Catch All Column" ma:hidden="true" ma:list="{d1803083-dda9-49a4-813f-3207038b8788}" ma:internalName="TaxCatchAll" ma:showField="CatchAllData" ma:web="c16db75b-7393-4670-97c7-dcb13fabb6f0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  <xsd:element name="SharedWithUsers" ma:index="20" nillable="true" ma:displayName="Sdílí se s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21" nillable="true" ma:displayName="Sdílené s podrobnostmi" ma:internalName="SharedWithDetails" ma:readOnly="true">
      <xsd:simpleType>
        <xsd:restriction base="dms:Note">
          <xsd:maxLength value="255"/>
        </xsd:restriction>
      </xsd:simple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Typ obsahu"/>
        <xsd:element ref="dc:title" minOccurs="0" maxOccurs="1" ma:index="4" ma:displayName="Nadpis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lcf76f155ced4ddcb4097134ff3c332f xmlns="e0b5c0a9-0c3f-4fdc-842d-aa870c8fb2c0">
      <Terms xmlns="http://schemas.microsoft.com/office/infopath/2007/PartnerControls"/>
    </lcf76f155ced4ddcb4097134ff3c332f>
    <TaxCatchAll xmlns="c16db75b-7393-4670-97c7-dcb13fabb6f0" xsi:nil="true"/>
  </documentManagement>
</p:properties>
</file>

<file path=customXml/itemProps1.xml><?xml version="1.0" encoding="utf-8"?>
<ds:datastoreItem xmlns:ds="http://schemas.openxmlformats.org/officeDocument/2006/customXml" ds:itemID="{58B7D9B5-A679-4E9D-9DCE-BAAA6198FF64}"/>
</file>

<file path=customXml/itemProps2.xml><?xml version="1.0" encoding="utf-8"?>
<ds:datastoreItem xmlns:ds="http://schemas.openxmlformats.org/officeDocument/2006/customXml" ds:itemID="{1EF59D5E-087A-4181-9EB6-85E69711A39D}"/>
</file>

<file path=customXml/itemProps3.xml><?xml version="1.0" encoding="utf-8"?>
<ds:datastoreItem xmlns:ds="http://schemas.openxmlformats.org/officeDocument/2006/customXml" ds:itemID="{2E5506E4-98F5-4E3A-8EEF-4B5F3A1AFF4A}"/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PresentationFormat>Širokoúhlá obrazovka</PresentationFormat>
  <Slides>6</Slides>
  <Notes>0</Notes>
  <HiddenSlides>0</HiddenSlide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6</vt:i4>
      </vt:variant>
    </vt:vector>
  </HeadingPairs>
  <TitlesOfParts>
    <vt:vector size="7" baseType="lpstr">
      <vt:lpstr>Motiv Office</vt:lpstr>
      <vt:lpstr>THINKING</vt:lpstr>
      <vt:lpstr>Why do we think?</vt:lpstr>
      <vt:lpstr>Memory</vt:lpstr>
      <vt:lpstr>Excercise of our mind</vt:lpstr>
      <vt:lpstr>Overthinking</vt:lpstr>
      <vt:lpstr>Quiz</vt:lpstr>
    </vt:vector>
  </TitlesOfParts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THINKING</dc:title>
  <dc:creator>Dominika Šišková</dc:creator>
  <cp:lastModifiedBy>Dominika Šišková</cp:lastModifiedBy>
  <cp:revision>4</cp:revision>
  <dcterms:created xsi:type="dcterms:W3CDTF">2022-11-25T09:16:28Z</dcterms:created>
  <dcterms:modified xsi:type="dcterms:W3CDTF">2022-11-28T09:18:21Z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0x0101006E868731E4CB3143B3BB61C3CD48829B</vt:lpwstr>
  </property>
</Properties>
</file>